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2" r:id="rId1"/>
  </p:sldMasterIdLst>
  <p:notesMasterIdLst>
    <p:notesMasterId r:id="rId24"/>
  </p:notesMasterIdLst>
  <p:sldIdLst>
    <p:sldId id="256" r:id="rId2"/>
    <p:sldId id="257" r:id="rId3"/>
    <p:sldId id="279" r:id="rId4"/>
    <p:sldId id="270" r:id="rId5"/>
    <p:sldId id="271" r:id="rId6"/>
    <p:sldId id="272" r:id="rId7"/>
    <p:sldId id="281" r:id="rId8"/>
    <p:sldId id="264" r:id="rId9"/>
    <p:sldId id="275" r:id="rId10"/>
    <p:sldId id="282" r:id="rId11"/>
    <p:sldId id="265" r:id="rId12"/>
    <p:sldId id="276" r:id="rId13"/>
    <p:sldId id="266" r:id="rId14"/>
    <p:sldId id="284" r:id="rId15"/>
    <p:sldId id="283" r:id="rId16"/>
    <p:sldId id="267" r:id="rId17"/>
    <p:sldId id="280" r:id="rId18"/>
    <p:sldId id="268" r:id="rId19"/>
    <p:sldId id="260" r:id="rId20"/>
    <p:sldId id="278" r:id="rId21"/>
    <p:sldId id="28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F19"/>
    <a:srgbClr val="CA9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850"/>
    <p:restoredTop sz="94656"/>
  </p:normalViewPr>
  <p:slideViewPr>
    <p:cSldViewPr snapToGrid="0">
      <p:cViewPr varScale="1">
        <p:scale>
          <a:sx n="70" d="100"/>
          <a:sy n="70" d="100"/>
        </p:scale>
        <p:origin x="19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9036F-91FA-474B-9E81-51B3C8D227F8}" type="datetimeFigureOut">
              <a:rPr lang="en-US" smtClean="0"/>
              <a:t>8/23/2025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A0DAB-94EC-4541-A4CB-60027F589F0B}" type="slidenum">
              <a:rPr lang="en-US" smtClean="0"/>
              <a:t>‹#›</a:t>
            </a:fld>
            <a:endParaRPr lang="en-US" dirty="0"/>
          </a:p>
        </p:txBody>
      </p:sp>
    </p:spTree>
    <p:extLst>
      <p:ext uri="{BB962C8B-B14F-4D97-AF65-F5344CB8AC3E}">
        <p14:creationId xmlns:p14="http://schemas.microsoft.com/office/powerpoint/2010/main" val="124630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A0DAB-94EC-4541-A4CB-60027F589F0B}" type="slidenum">
              <a:rPr lang="en-US" smtClean="0"/>
              <a:t>14</a:t>
            </a:fld>
            <a:endParaRPr lang="en-US" dirty="0"/>
          </a:p>
        </p:txBody>
      </p:sp>
    </p:spTree>
    <p:extLst>
      <p:ext uri="{BB962C8B-B14F-4D97-AF65-F5344CB8AC3E}">
        <p14:creationId xmlns:p14="http://schemas.microsoft.com/office/powerpoint/2010/main" val="294006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356364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96748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011990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16017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04899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833183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18424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9487096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8/23/2025</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852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230649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E671-1C83-40F7-9D33-FE8AAC7F721F}" type="datetime1">
              <a:rPr lang="en-US" smtClean="0"/>
              <a:t>8/23/2025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316400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9E671-1C83-40F7-9D33-FE8AAC7F721F}" type="datetime1">
              <a:rPr lang="en-US" smtClean="0"/>
              <a:t>8/23/2025</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164009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9E671-1C83-40F7-9D33-FE8AAC7F721F}" type="datetime1">
              <a:rPr lang="en-US" smtClean="0"/>
              <a:t>8/23/2025</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424001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279FF-407B-4B41-9E69-DE66ED04A328}" type="datetime1">
              <a:rPr lang="en-US" smtClean="0"/>
              <a:t>8/23/2025</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2124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3E812-757D-4139-AF81-227C72D4B544}" type="datetime1">
              <a:rPr lang="en-US" smtClean="0"/>
              <a:t>8/23/2025</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3454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D6A7E1-C424-43A5-938A-12DEC0A1D59D}" type="datetime1">
              <a:rPr lang="en-US" smtClean="0"/>
              <a:t>8/23/2025</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6588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C4FC2-B89B-4919-A96B-662A3584681C}" type="datetime1">
              <a:rPr lang="en-US" smtClean="0"/>
              <a:t>8/23/2025</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5721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E9E671-1C83-40F7-9D33-FE8AAC7F721F}" type="datetime1">
              <a:rPr lang="en-US" smtClean="0"/>
              <a:t>8/23/2025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Sample Footer Text</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63002163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elephant-proboscis-shield-reminder-279901/"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alabedi.eus/es/derechos-laborales-tipo-de-contratos-y-en-que-nos-tenemos-que-fijar/"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allpaperflare.com/q-a-message-meaning-questions-answers-and-assistance-qanda-wallpaper-aggme"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nekropolitan.blogspot.com/2016/11/nawiedzony-podcast-109-q.html" TargetMode="Externa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mylittlekorner.blogspot.com/2013/04/pretty-in-pink-thank-yous.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omethingnew.org.uk/manifesto/environmen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34EA-FE49-01E2-6204-00A59FCA9E25}"/>
              </a:ext>
            </a:extLst>
          </p:cNvPr>
          <p:cNvSpPr>
            <a:spLocks noGrp="1"/>
          </p:cNvSpPr>
          <p:nvPr>
            <p:ph type="ctrTitle"/>
          </p:nvPr>
        </p:nvSpPr>
        <p:spPr>
          <a:xfrm>
            <a:off x="82296" y="3937486"/>
            <a:ext cx="12192000" cy="2707154"/>
          </a:xfrm>
        </p:spPr>
        <p:txBody>
          <a:bodyPr anchor="b">
            <a:normAutofit fontScale="90000"/>
          </a:bodyPr>
          <a:lstStyle/>
          <a:p>
            <a:r>
              <a:rPr lang="en-US" b="1" dirty="0">
                <a:solidFill>
                  <a:schemeClr val="tx1"/>
                </a:solidFill>
              </a:rPr>
              <a:t>Robert’s Rules of Order:</a:t>
            </a:r>
            <a:br>
              <a:rPr lang="en-US" b="1" dirty="0">
                <a:solidFill>
                  <a:schemeClr val="tx1"/>
                </a:solidFill>
              </a:rPr>
            </a:br>
            <a:br>
              <a:rPr lang="en-US" sz="2500" b="1" dirty="0">
                <a:solidFill>
                  <a:schemeClr val="tx1"/>
                </a:solidFill>
              </a:rPr>
            </a:br>
            <a:br>
              <a:rPr lang="en-US" sz="2500" b="1" dirty="0">
                <a:solidFill>
                  <a:schemeClr val="tx1"/>
                </a:solidFill>
              </a:rPr>
            </a:br>
            <a:r>
              <a:rPr lang="en-US" sz="3100" b="1" i="1" dirty="0">
                <a:solidFill>
                  <a:schemeClr val="tx1"/>
                </a:solidFill>
              </a:rPr>
              <a:t>Presenter: Continental Dr. Kathleen White, Parliamentarian</a:t>
            </a:r>
            <a:br>
              <a:rPr lang="en-US" sz="3100" b="1" i="1" dirty="0">
                <a:solidFill>
                  <a:schemeClr val="tx1"/>
                </a:solidFill>
              </a:rPr>
            </a:br>
            <a:r>
              <a:rPr lang="en-US" sz="3100" b="1" i="1" dirty="0">
                <a:solidFill>
                  <a:schemeClr val="tx1"/>
                </a:solidFill>
              </a:rPr>
              <a:t>Baltimore Chapter Continental Societies, INC.</a:t>
            </a:r>
            <a:br>
              <a:rPr lang="en-US" sz="3100" b="1" i="1" dirty="0">
                <a:solidFill>
                  <a:schemeClr val="tx1"/>
                </a:solidFill>
              </a:rPr>
            </a:br>
            <a:r>
              <a:rPr lang="en-US" sz="3100" b="1" i="1" dirty="0">
                <a:solidFill>
                  <a:schemeClr val="tx1"/>
                </a:solidFill>
              </a:rPr>
              <a:t>Chapter Retreat</a:t>
            </a:r>
            <a:br>
              <a:rPr lang="en-US" sz="3100" b="1" i="1" dirty="0">
                <a:solidFill>
                  <a:schemeClr val="tx1"/>
                </a:solidFill>
              </a:rPr>
            </a:br>
            <a:r>
              <a:rPr lang="en-US" sz="3100" b="1" i="1" dirty="0">
                <a:solidFill>
                  <a:schemeClr val="tx1"/>
                </a:solidFill>
              </a:rPr>
              <a:t>August 23, 2025</a:t>
            </a:r>
            <a:br>
              <a:rPr lang="en-US" sz="3100" b="1" i="1" dirty="0">
                <a:solidFill>
                  <a:schemeClr val="tx1"/>
                </a:solidFill>
              </a:rPr>
            </a:br>
            <a:br>
              <a:rPr lang="en-US" sz="2500" b="1" dirty="0">
                <a:solidFill>
                  <a:schemeClr val="tx1"/>
                </a:solidFill>
              </a:rPr>
            </a:br>
            <a:r>
              <a:rPr lang="en-US" sz="2500" b="1" dirty="0">
                <a:solidFill>
                  <a:schemeClr val="tx1"/>
                </a:solidFill>
              </a:rPr>
              <a:t>        </a:t>
            </a:r>
            <a:r>
              <a:rPr lang="en-US" sz="2500" b="1" dirty="0">
                <a:solidFill>
                  <a:srgbClr val="FF0000"/>
                </a:solidFill>
              </a:rPr>
              <a:t>“</a:t>
            </a:r>
            <a:r>
              <a:rPr lang="en-US" sz="2500" b="1" i="1" dirty="0">
                <a:solidFill>
                  <a:srgbClr val="FF0000"/>
                </a:solidFill>
              </a:rPr>
              <a:t>Our Children, Our Commitment, Our Concern”</a:t>
            </a:r>
            <a:br>
              <a:rPr lang="en-US" sz="2500" b="1" i="1" dirty="0">
                <a:solidFill>
                  <a:srgbClr val="FF0000"/>
                </a:solidFill>
              </a:rPr>
            </a:br>
            <a:endParaRPr lang="en-US" sz="2500" b="1" i="1" dirty="0">
              <a:solidFill>
                <a:srgbClr val="FF0000"/>
              </a:solidFill>
            </a:endParaRPr>
          </a:p>
        </p:txBody>
      </p:sp>
      <p:pic>
        <p:nvPicPr>
          <p:cNvPr id="12" name="Camera 11">
            <a:extLst>
              <a:ext uri="{FF2B5EF4-FFF2-40B4-BE49-F238E27FC236}">
                <a16:creationId xmlns:a16="http://schemas.microsoft.com/office/drawing/2014/main" id="{95AFD100-2E62-6BE5-A266-0F09BC15EAEC}"/>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16" name="Picture 15" descr="A logo of children on a hand&#10;&#10;AI-generated content may be incorrect.">
            <a:extLst>
              <a:ext uri="{FF2B5EF4-FFF2-40B4-BE49-F238E27FC236}">
                <a16:creationId xmlns:a16="http://schemas.microsoft.com/office/drawing/2014/main" id="{89978395-AD20-A5D3-9700-7AEC9BFB3BD1}"/>
              </a:ext>
            </a:extLst>
          </p:cNvPr>
          <p:cNvPicPr>
            <a:picLocks noChangeAspect="1"/>
          </p:cNvPicPr>
          <p:nvPr/>
        </p:nvPicPr>
        <p:blipFill>
          <a:blip r:embed="rId4"/>
          <a:stretch>
            <a:fillRect/>
          </a:stretch>
        </p:blipFill>
        <p:spPr>
          <a:xfrm>
            <a:off x="1" y="213361"/>
            <a:ext cx="2499360" cy="1828800"/>
          </a:xfrm>
          <a:prstGeom prst="rect">
            <a:avLst/>
          </a:prstGeom>
        </p:spPr>
      </p:pic>
    </p:spTree>
    <p:extLst>
      <p:ext uri="{BB962C8B-B14F-4D97-AF65-F5344CB8AC3E}">
        <p14:creationId xmlns:p14="http://schemas.microsoft.com/office/powerpoint/2010/main" val="1827170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5770-9745-9580-8A03-2A9EE4C99016}"/>
              </a:ext>
            </a:extLst>
          </p:cNvPr>
          <p:cNvSpPr>
            <a:spLocks noGrp="1"/>
          </p:cNvSpPr>
          <p:nvPr>
            <p:ph type="title"/>
          </p:nvPr>
        </p:nvSpPr>
        <p:spPr/>
        <p:txBody>
          <a:bodyPr>
            <a:normAutofit/>
          </a:bodyPr>
          <a:lstStyle/>
          <a:p>
            <a:r>
              <a:rPr lang="en-US" b="1" dirty="0">
                <a:solidFill>
                  <a:schemeClr val="tx1"/>
                </a:solidFill>
              </a:rPr>
              <a:t>Call for the Question</a:t>
            </a:r>
          </a:p>
        </p:txBody>
      </p:sp>
      <p:sp>
        <p:nvSpPr>
          <p:cNvPr id="3" name="Content Placeholder 2">
            <a:extLst>
              <a:ext uri="{FF2B5EF4-FFF2-40B4-BE49-F238E27FC236}">
                <a16:creationId xmlns:a16="http://schemas.microsoft.com/office/drawing/2014/main" id="{2224DA86-1312-413B-ACBC-AEEAFEA7337A}"/>
              </a:ext>
            </a:extLst>
          </p:cNvPr>
          <p:cNvSpPr>
            <a:spLocks noGrp="1"/>
          </p:cNvSpPr>
          <p:nvPr>
            <p:ph idx="1"/>
          </p:nvPr>
        </p:nvSpPr>
        <p:spPr>
          <a:xfrm>
            <a:off x="677334" y="1478281"/>
            <a:ext cx="8596668" cy="4563082"/>
          </a:xfrm>
        </p:spPr>
        <p:txBody>
          <a:bodyPr>
            <a:normAutofit lnSpcReduction="10000"/>
          </a:bodyPr>
          <a:lstStyle/>
          <a:p>
            <a:r>
              <a:rPr lang="en-US" sz="2400" dirty="0"/>
              <a:t>The President must recognize the member and acknowledge that the member has the floor</a:t>
            </a:r>
          </a:p>
          <a:p>
            <a:endParaRPr lang="en-US" sz="2400" dirty="0"/>
          </a:p>
          <a:p>
            <a:r>
              <a:rPr lang="en-US" sz="2400" dirty="0"/>
              <a:t>The member will then move to call for the question</a:t>
            </a:r>
          </a:p>
          <a:p>
            <a:endParaRPr lang="en-US" sz="2400" dirty="0"/>
          </a:p>
          <a:p>
            <a:r>
              <a:rPr lang="en-US" sz="2400" dirty="0"/>
              <a:t>This motion is used to stop the debate and proceed to a vote on the main motion</a:t>
            </a:r>
          </a:p>
          <a:p>
            <a:endParaRPr lang="en-US" sz="2400" dirty="0"/>
          </a:p>
          <a:p>
            <a:r>
              <a:rPr lang="en-US" sz="2400" dirty="0"/>
              <a:t>The motion requires a second, and must pass by two-thirds  vote to succeed. If two-thirds is not reached then the debate proceeds.</a:t>
            </a:r>
          </a:p>
        </p:txBody>
      </p:sp>
    </p:spTree>
    <p:extLst>
      <p:ext uri="{BB962C8B-B14F-4D97-AF65-F5344CB8AC3E}">
        <p14:creationId xmlns:p14="http://schemas.microsoft.com/office/powerpoint/2010/main" val="160953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1DE3-5ED1-C4A8-E61C-FF5E27C4E316}"/>
              </a:ext>
            </a:extLst>
          </p:cNvPr>
          <p:cNvSpPr>
            <a:spLocks noGrp="1"/>
          </p:cNvSpPr>
          <p:nvPr>
            <p:ph type="title"/>
          </p:nvPr>
        </p:nvSpPr>
        <p:spPr>
          <a:xfrm>
            <a:off x="677334" y="569844"/>
            <a:ext cx="8596668" cy="664029"/>
          </a:xfrm>
        </p:spPr>
        <p:txBody>
          <a:bodyPr/>
          <a:lstStyle/>
          <a:p>
            <a:r>
              <a:rPr lang="en-US" dirty="0">
                <a:solidFill>
                  <a:schemeClr val="tx1"/>
                </a:solidFill>
              </a:rPr>
              <a:t>Rules of Debate:       </a:t>
            </a:r>
          </a:p>
        </p:txBody>
      </p:sp>
      <p:sp>
        <p:nvSpPr>
          <p:cNvPr id="3" name="Content Placeholder 2">
            <a:extLst>
              <a:ext uri="{FF2B5EF4-FFF2-40B4-BE49-F238E27FC236}">
                <a16:creationId xmlns:a16="http://schemas.microsoft.com/office/drawing/2014/main" id="{174D0173-6C7C-31A5-BBA4-D93772113AB3}"/>
              </a:ext>
            </a:extLst>
          </p:cNvPr>
          <p:cNvSpPr>
            <a:spLocks noGrp="1"/>
          </p:cNvSpPr>
          <p:nvPr>
            <p:ph idx="1"/>
          </p:nvPr>
        </p:nvSpPr>
        <p:spPr>
          <a:xfrm>
            <a:off x="677334" y="1518557"/>
            <a:ext cx="9772952" cy="4980214"/>
          </a:xfrm>
        </p:spPr>
        <p:txBody>
          <a:bodyPr>
            <a:normAutofit fontScale="85000" lnSpcReduction="20000"/>
          </a:bodyPr>
          <a:lstStyle/>
          <a:p>
            <a:pPr marL="0" indent="0">
              <a:buNone/>
            </a:pPr>
            <a:r>
              <a:rPr lang="en-US" sz="3000" dirty="0">
                <a:solidFill>
                  <a:schemeClr val="tx1"/>
                </a:solidFill>
              </a:rPr>
              <a:t>The president designates the order of speakers and directors cannot indicate the desire to speak until the previous speaker is finished. </a:t>
            </a:r>
          </a:p>
          <a:p>
            <a:pPr marL="0" indent="0">
              <a:buNone/>
            </a:pPr>
            <a:r>
              <a:rPr lang="en-US" sz="3000" dirty="0">
                <a:solidFill>
                  <a:schemeClr val="tx1"/>
                </a:solidFill>
              </a:rPr>
              <a:t>Individuals may speak twice on any given motion. </a:t>
            </a:r>
          </a:p>
          <a:p>
            <a:pPr marL="0" indent="0">
              <a:buNone/>
            </a:pPr>
            <a:r>
              <a:rPr lang="en-US" sz="3000" dirty="0">
                <a:solidFill>
                  <a:schemeClr val="tx1"/>
                </a:solidFill>
              </a:rPr>
              <a:t>Preference is given first to those who have not yet spoken. </a:t>
            </a:r>
          </a:p>
          <a:p>
            <a:pPr marL="0" indent="0">
              <a:buNone/>
            </a:pPr>
            <a:r>
              <a:rPr lang="en-US" sz="3000" dirty="0">
                <a:solidFill>
                  <a:schemeClr val="tx1"/>
                </a:solidFill>
              </a:rPr>
              <a:t>Any change to this requires a two-thirds vote to either further limit or extend debate.</a:t>
            </a:r>
          </a:p>
          <a:p>
            <a:pPr marL="0" indent="0">
              <a:buNone/>
            </a:pPr>
            <a:endParaRPr lang="en-US" sz="3000" dirty="0">
              <a:solidFill>
                <a:schemeClr val="tx1"/>
              </a:solidFill>
            </a:endParaRPr>
          </a:p>
          <a:p>
            <a:pPr marL="0" indent="0">
              <a:buNone/>
            </a:pPr>
            <a:r>
              <a:rPr lang="en-US" sz="3000" dirty="0">
                <a:solidFill>
                  <a:schemeClr val="tx1"/>
                </a:solidFill>
              </a:rPr>
              <a:t>If debate is over a single motion is running long or otherwise creating tension, a ”motion for for a previous question” (once seconded and adopted by two-thirds vote) allows a close the debate and move the motion to an immediate vote.</a:t>
            </a:r>
          </a:p>
          <a:p>
            <a:pPr marL="0" indent="0">
              <a:buNone/>
            </a:pPr>
            <a:endParaRPr lang="en-US" b="1" dirty="0">
              <a:solidFill>
                <a:schemeClr val="tx1"/>
              </a:solidFill>
            </a:endParaRPr>
          </a:p>
        </p:txBody>
      </p:sp>
    </p:spTree>
    <p:extLst>
      <p:ext uri="{BB962C8B-B14F-4D97-AF65-F5344CB8AC3E}">
        <p14:creationId xmlns:p14="http://schemas.microsoft.com/office/powerpoint/2010/main" val="283278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856F-26E9-A3B8-A777-B28A00844DE2}"/>
              </a:ext>
            </a:extLst>
          </p:cNvPr>
          <p:cNvSpPr>
            <a:spLocks noGrp="1"/>
          </p:cNvSpPr>
          <p:nvPr>
            <p:ph type="title"/>
          </p:nvPr>
        </p:nvSpPr>
        <p:spPr>
          <a:xfrm>
            <a:off x="677334" y="609600"/>
            <a:ext cx="8596668" cy="881270"/>
          </a:xfrm>
        </p:spPr>
        <p:txBody>
          <a:bodyPr/>
          <a:lstStyle/>
          <a:p>
            <a:r>
              <a:rPr lang="en-US" dirty="0">
                <a:solidFill>
                  <a:schemeClr val="tx1"/>
                </a:solidFill>
              </a:rPr>
              <a:t>Rules of Debate (Continued): </a:t>
            </a:r>
            <a:endParaRPr lang="en-US" dirty="0"/>
          </a:p>
        </p:txBody>
      </p:sp>
      <p:sp>
        <p:nvSpPr>
          <p:cNvPr id="3" name="Content Placeholder 2">
            <a:extLst>
              <a:ext uri="{FF2B5EF4-FFF2-40B4-BE49-F238E27FC236}">
                <a16:creationId xmlns:a16="http://schemas.microsoft.com/office/drawing/2014/main" id="{6B9009FB-DE63-D3D7-01D0-5489D9ECCE73}"/>
              </a:ext>
            </a:extLst>
          </p:cNvPr>
          <p:cNvSpPr>
            <a:spLocks noGrp="1"/>
          </p:cNvSpPr>
          <p:nvPr>
            <p:ph idx="1"/>
          </p:nvPr>
        </p:nvSpPr>
        <p:spPr>
          <a:xfrm>
            <a:off x="677334" y="1490870"/>
            <a:ext cx="8596668" cy="4333460"/>
          </a:xfrm>
        </p:spPr>
        <p:txBody>
          <a:bodyPr>
            <a:normAutofit fontScale="92500" lnSpcReduction="10000"/>
          </a:bodyPr>
          <a:lstStyle/>
          <a:p>
            <a:pPr marL="0" indent="0">
              <a:buNone/>
            </a:pPr>
            <a:r>
              <a:rPr lang="en-US" sz="3000" b="1" dirty="0">
                <a:solidFill>
                  <a:schemeClr val="tx1"/>
                </a:solidFill>
              </a:rPr>
              <a:t>Final tips:</a:t>
            </a:r>
          </a:p>
          <a:p>
            <a:pPr marL="0" indent="0">
              <a:buNone/>
            </a:pPr>
            <a:r>
              <a:rPr lang="en-US" sz="3000" i="1" dirty="0">
                <a:solidFill>
                  <a:schemeClr val="tx1"/>
                </a:solidFill>
              </a:rPr>
              <a:t>1. </a:t>
            </a:r>
            <a:r>
              <a:rPr lang="en-US" sz="3000" dirty="0">
                <a:solidFill>
                  <a:schemeClr val="tx1"/>
                </a:solidFill>
              </a:rPr>
              <a:t>Alternate speakers from each side when there are no opposing positions.</a:t>
            </a:r>
          </a:p>
          <a:p>
            <a:pPr marL="0" indent="0">
              <a:buNone/>
            </a:pPr>
            <a:r>
              <a:rPr lang="en-US" sz="3000" dirty="0">
                <a:solidFill>
                  <a:schemeClr val="tx1"/>
                </a:solidFill>
              </a:rPr>
              <a:t>2. Stay on topic. All debate must ne relevant to the motion at hand.</a:t>
            </a:r>
          </a:p>
          <a:p>
            <a:pPr marL="0" indent="0">
              <a:buNone/>
            </a:pPr>
            <a:r>
              <a:rPr lang="en-US" sz="3000" dirty="0">
                <a:solidFill>
                  <a:schemeClr val="tx1"/>
                </a:solidFill>
              </a:rPr>
              <a:t>3. Avoid criticizing individuals during debates. Focus on debating the merits of their arguments.</a:t>
            </a:r>
          </a:p>
          <a:p>
            <a:pPr marL="0" indent="0">
              <a:buNone/>
            </a:pPr>
            <a:r>
              <a:rPr lang="en-US" sz="3000" dirty="0">
                <a:solidFill>
                  <a:schemeClr val="tx1"/>
                </a:solidFill>
              </a:rPr>
              <a:t>4. Direct comments to the board chair rather than directly at other directors or speakers.</a:t>
            </a:r>
            <a:endParaRPr lang="en-US" sz="3000" dirty="0">
              <a:solidFill>
                <a:schemeClr val="accent5"/>
              </a:solidFill>
            </a:endParaRPr>
          </a:p>
          <a:p>
            <a:endParaRPr lang="en-US" sz="2800" dirty="0"/>
          </a:p>
        </p:txBody>
      </p:sp>
    </p:spTree>
    <p:extLst>
      <p:ext uri="{BB962C8B-B14F-4D97-AF65-F5344CB8AC3E}">
        <p14:creationId xmlns:p14="http://schemas.microsoft.com/office/powerpoint/2010/main" val="322063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085-6D45-2B4D-CAB8-90D677868FED}"/>
              </a:ext>
            </a:extLst>
          </p:cNvPr>
          <p:cNvSpPr>
            <a:spLocks noGrp="1"/>
          </p:cNvSpPr>
          <p:nvPr>
            <p:ph type="title"/>
          </p:nvPr>
        </p:nvSpPr>
        <p:spPr>
          <a:xfrm>
            <a:off x="509694" y="0"/>
            <a:ext cx="8596668" cy="778329"/>
          </a:xfrm>
        </p:spPr>
        <p:txBody>
          <a:bodyPr/>
          <a:lstStyle/>
          <a:p>
            <a:r>
              <a:rPr lang="en-US" dirty="0">
                <a:solidFill>
                  <a:schemeClr val="tx1"/>
                </a:solidFill>
              </a:rPr>
              <a:t> Amendments</a:t>
            </a:r>
            <a:endParaRPr lang="en-US" dirty="0"/>
          </a:p>
        </p:txBody>
      </p:sp>
      <p:sp>
        <p:nvSpPr>
          <p:cNvPr id="3" name="Content Placeholder 2">
            <a:extLst>
              <a:ext uri="{FF2B5EF4-FFF2-40B4-BE49-F238E27FC236}">
                <a16:creationId xmlns:a16="http://schemas.microsoft.com/office/drawing/2014/main" id="{835E3236-AE54-6624-FDE0-1890FE5E5021}"/>
              </a:ext>
            </a:extLst>
          </p:cNvPr>
          <p:cNvSpPr>
            <a:spLocks noGrp="1"/>
          </p:cNvSpPr>
          <p:nvPr>
            <p:ph idx="1"/>
          </p:nvPr>
        </p:nvSpPr>
        <p:spPr>
          <a:xfrm>
            <a:off x="-252306" y="898071"/>
            <a:ext cx="8596668" cy="5061857"/>
          </a:xfrm>
        </p:spPr>
        <p:txBody>
          <a:bodyPr>
            <a:noAutofit/>
          </a:bodyPr>
          <a:lstStyle/>
          <a:p>
            <a:r>
              <a:rPr lang="en-US" sz="2400" dirty="0">
                <a:solidFill>
                  <a:schemeClr val="tx1"/>
                </a:solidFill>
              </a:rPr>
              <a:t>Amendments are intended to establish an agreement by changing the wording of a main motion. </a:t>
            </a:r>
          </a:p>
          <a:p>
            <a:endParaRPr lang="en-US" sz="2400" dirty="0">
              <a:solidFill>
                <a:schemeClr val="tx1"/>
              </a:solidFill>
            </a:endParaRPr>
          </a:p>
          <a:p>
            <a:r>
              <a:rPr lang="en-US" sz="2400" dirty="0">
                <a:solidFill>
                  <a:schemeClr val="tx1"/>
                </a:solidFill>
              </a:rPr>
              <a:t>This can be done by inserting, striking out, or substituting words or paragraphs within the motion.  </a:t>
            </a:r>
          </a:p>
          <a:p>
            <a:endParaRPr lang="en-US" sz="2400" dirty="0">
              <a:solidFill>
                <a:schemeClr val="tx1"/>
              </a:solidFill>
            </a:endParaRPr>
          </a:p>
          <a:p>
            <a:r>
              <a:rPr lang="en-US" sz="2400" dirty="0">
                <a:solidFill>
                  <a:schemeClr val="tx1"/>
                </a:solidFill>
              </a:rPr>
              <a:t>It is important to be precise in stating exactly where the change should occur and what it would say.</a:t>
            </a:r>
          </a:p>
          <a:p>
            <a:endParaRPr lang="en-US" sz="2400" dirty="0">
              <a:solidFill>
                <a:schemeClr val="tx1"/>
              </a:solidFill>
            </a:endParaRPr>
          </a:p>
          <a:p>
            <a:r>
              <a:rPr lang="en-US" sz="2400" dirty="0">
                <a:solidFill>
                  <a:schemeClr val="tx1"/>
                </a:solidFill>
              </a:rPr>
              <a:t>Amendments cannot be amended once they are approved, unless the members move to amend a larger portion of the main motion that also includes the new amendment. </a:t>
            </a:r>
          </a:p>
          <a:p>
            <a:endParaRPr lang="en-US" sz="2000" dirty="0">
              <a:solidFill>
                <a:schemeClr val="tx1"/>
              </a:solidFill>
            </a:endParaRPr>
          </a:p>
        </p:txBody>
      </p:sp>
    </p:spTree>
    <p:extLst>
      <p:ext uri="{BB962C8B-B14F-4D97-AF65-F5344CB8AC3E}">
        <p14:creationId xmlns:p14="http://schemas.microsoft.com/office/powerpoint/2010/main" val="45633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0873-9243-9B1F-F752-17F31BFA549B}"/>
              </a:ext>
            </a:extLst>
          </p:cNvPr>
          <p:cNvSpPr>
            <a:spLocks noGrp="1"/>
          </p:cNvSpPr>
          <p:nvPr>
            <p:ph type="title"/>
          </p:nvPr>
        </p:nvSpPr>
        <p:spPr/>
        <p:txBody>
          <a:bodyPr/>
          <a:lstStyle/>
          <a:p>
            <a:r>
              <a:rPr lang="en-US" b="1" dirty="0">
                <a:solidFill>
                  <a:schemeClr val="tx1"/>
                </a:solidFill>
              </a:rPr>
              <a:t>Quorum</a:t>
            </a:r>
          </a:p>
        </p:txBody>
      </p:sp>
      <p:sp>
        <p:nvSpPr>
          <p:cNvPr id="3" name="Content Placeholder 2">
            <a:extLst>
              <a:ext uri="{FF2B5EF4-FFF2-40B4-BE49-F238E27FC236}">
                <a16:creationId xmlns:a16="http://schemas.microsoft.com/office/drawing/2014/main" id="{CF54CB6E-D6F1-A8FE-D79E-0C472CB6881F}"/>
              </a:ext>
            </a:extLst>
          </p:cNvPr>
          <p:cNvSpPr>
            <a:spLocks noGrp="1"/>
          </p:cNvSpPr>
          <p:nvPr>
            <p:ph idx="1"/>
          </p:nvPr>
        </p:nvSpPr>
        <p:spPr>
          <a:xfrm>
            <a:off x="677334" y="1325880"/>
            <a:ext cx="8596668" cy="5333999"/>
          </a:xfrm>
        </p:spPr>
        <p:txBody>
          <a:bodyPr>
            <a:normAutofit/>
          </a:bodyPr>
          <a:lstStyle/>
          <a:p>
            <a:r>
              <a:rPr lang="en-US" sz="2400" dirty="0"/>
              <a:t>The minimum number of voting members that must present to proceed and conduct official business.</a:t>
            </a:r>
          </a:p>
          <a:p>
            <a:endParaRPr lang="en-US" sz="2400" dirty="0"/>
          </a:p>
          <a:p>
            <a:r>
              <a:rPr lang="en-US" sz="2400" dirty="0"/>
              <a:t>The specific number is established by the bylaws </a:t>
            </a:r>
          </a:p>
          <a:p>
            <a:endParaRPr lang="en-US" sz="2400" dirty="0"/>
          </a:p>
          <a:p>
            <a:r>
              <a:rPr lang="en-US" sz="2400" dirty="0"/>
              <a:t>Business conducted without a quorum is null and void</a:t>
            </a:r>
          </a:p>
          <a:p>
            <a:endParaRPr lang="en-US" sz="2400" dirty="0"/>
          </a:p>
          <a:p>
            <a:r>
              <a:rPr lang="en-US" sz="2400" dirty="0"/>
              <a:t>The exceptions for operating without a quorum may include fixing the time adjourn the meeting and taking measures to obtain a quorum</a:t>
            </a:r>
          </a:p>
          <a:p>
            <a:pPr marL="0" indent="0">
              <a:buNone/>
            </a:pPr>
            <a:r>
              <a:rPr lang="en-US" sz="2400" dirty="0"/>
              <a:t> </a:t>
            </a:r>
          </a:p>
        </p:txBody>
      </p:sp>
    </p:spTree>
    <p:extLst>
      <p:ext uri="{BB962C8B-B14F-4D97-AF65-F5344CB8AC3E}">
        <p14:creationId xmlns:p14="http://schemas.microsoft.com/office/powerpoint/2010/main" val="26557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3476-FDA3-1ADA-08CB-83667D673245}"/>
              </a:ext>
            </a:extLst>
          </p:cNvPr>
          <p:cNvSpPr>
            <a:spLocks noGrp="1"/>
          </p:cNvSpPr>
          <p:nvPr>
            <p:ph type="title"/>
          </p:nvPr>
        </p:nvSpPr>
        <p:spPr/>
        <p:txBody>
          <a:bodyPr/>
          <a:lstStyle/>
          <a:p>
            <a:r>
              <a:rPr lang="en-US" b="1" dirty="0">
                <a:solidFill>
                  <a:schemeClr val="tx1"/>
                </a:solidFill>
              </a:rPr>
              <a:t>Voting</a:t>
            </a:r>
          </a:p>
        </p:txBody>
      </p:sp>
      <p:sp>
        <p:nvSpPr>
          <p:cNvPr id="3" name="Content Placeholder 2">
            <a:extLst>
              <a:ext uri="{FF2B5EF4-FFF2-40B4-BE49-F238E27FC236}">
                <a16:creationId xmlns:a16="http://schemas.microsoft.com/office/drawing/2014/main" id="{851E9173-1BC3-290E-C92E-1E2DADA38A2B}"/>
              </a:ext>
            </a:extLst>
          </p:cNvPr>
          <p:cNvSpPr>
            <a:spLocks noGrp="1"/>
          </p:cNvSpPr>
          <p:nvPr>
            <p:ph idx="1"/>
          </p:nvPr>
        </p:nvSpPr>
        <p:spPr>
          <a:xfrm>
            <a:off x="677334" y="1356361"/>
            <a:ext cx="8596668" cy="4685002"/>
          </a:xfrm>
        </p:spPr>
        <p:txBody>
          <a:bodyPr>
            <a:normAutofit/>
          </a:bodyPr>
          <a:lstStyle/>
          <a:p>
            <a:r>
              <a:rPr lang="en-US" sz="2400" dirty="0"/>
              <a:t>The voting process follows the process of motions, debate and a vote</a:t>
            </a:r>
          </a:p>
          <a:p>
            <a:endParaRPr lang="en-US" sz="2400" dirty="0"/>
          </a:p>
          <a:p>
            <a:r>
              <a:rPr lang="en-US" sz="2400" dirty="0"/>
              <a:t>Once the debate is over the President calls for the vote</a:t>
            </a:r>
          </a:p>
          <a:p>
            <a:endParaRPr lang="en-US" sz="2400" dirty="0"/>
          </a:p>
          <a:p>
            <a:r>
              <a:rPr lang="en-US" sz="2400" dirty="0"/>
              <a:t>Votes are recognized by show of hands or by voice ( “aye or no”), or a standing vote</a:t>
            </a:r>
          </a:p>
          <a:p>
            <a:endParaRPr lang="en-US" sz="2400" dirty="0"/>
          </a:p>
          <a:p>
            <a:r>
              <a:rPr lang="en-US" sz="2400" dirty="0"/>
              <a:t>The president announces the results and states the implications as a result of the vote</a:t>
            </a:r>
          </a:p>
        </p:txBody>
      </p:sp>
    </p:spTree>
    <p:extLst>
      <p:ext uri="{BB962C8B-B14F-4D97-AF65-F5344CB8AC3E}">
        <p14:creationId xmlns:p14="http://schemas.microsoft.com/office/powerpoint/2010/main" val="326208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C7AD-36CC-89E0-F3A8-931C85B3E479}"/>
              </a:ext>
            </a:extLst>
          </p:cNvPr>
          <p:cNvSpPr>
            <a:spLocks noGrp="1"/>
          </p:cNvSpPr>
          <p:nvPr>
            <p:ph type="title"/>
          </p:nvPr>
        </p:nvSpPr>
        <p:spPr>
          <a:xfrm>
            <a:off x="677334" y="609600"/>
            <a:ext cx="8596668" cy="794657"/>
          </a:xfrm>
        </p:spPr>
        <p:txBody>
          <a:bodyPr>
            <a:normAutofit fontScale="90000"/>
          </a:bodyPr>
          <a:lstStyle/>
          <a:p>
            <a:r>
              <a:rPr lang="en-US" b="1" dirty="0">
                <a:solidFill>
                  <a:schemeClr val="tx1"/>
                </a:solidFill>
              </a:rPr>
              <a:t>Postpone, Refer, Reconsider, or Rescind</a:t>
            </a:r>
            <a:r>
              <a:rPr lang="en-US" dirty="0">
                <a:solidFill>
                  <a:schemeClr val="tx1"/>
                </a:solidFill>
              </a:rPr>
              <a:t>:</a:t>
            </a:r>
          </a:p>
        </p:txBody>
      </p:sp>
      <p:sp>
        <p:nvSpPr>
          <p:cNvPr id="3" name="Content Placeholder 2">
            <a:extLst>
              <a:ext uri="{FF2B5EF4-FFF2-40B4-BE49-F238E27FC236}">
                <a16:creationId xmlns:a16="http://schemas.microsoft.com/office/drawing/2014/main" id="{764CFD23-970D-7C1D-C3DF-50B345F3BA88}"/>
              </a:ext>
            </a:extLst>
          </p:cNvPr>
          <p:cNvSpPr>
            <a:spLocks noGrp="1"/>
          </p:cNvSpPr>
          <p:nvPr>
            <p:ph idx="1"/>
          </p:nvPr>
        </p:nvSpPr>
        <p:spPr>
          <a:xfrm>
            <a:off x="677334" y="1404257"/>
            <a:ext cx="9332080" cy="5208814"/>
          </a:xfrm>
        </p:spPr>
        <p:txBody>
          <a:bodyPr>
            <a:normAutofit fontScale="55000" lnSpcReduction="20000"/>
          </a:bodyPr>
          <a:lstStyle/>
          <a:p>
            <a:pPr marL="0" indent="0">
              <a:buNone/>
            </a:pPr>
            <a:endParaRPr lang="en-US" dirty="0">
              <a:solidFill>
                <a:schemeClr val="accent5">
                  <a:lumMod val="50000"/>
                </a:schemeClr>
              </a:solidFill>
            </a:endParaRPr>
          </a:p>
          <a:p>
            <a:pPr marL="0" indent="0">
              <a:buNone/>
            </a:pPr>
            <a:r>
              <a:rPr lang="en-US" sz="5100" dirty="0">
                <a:solidFill>
                  <a:schemeClr val="tx1"/>
                </a:solidFill>
              </a:rPr>
              <a:t>To </a:t>
            </a:r>
            <a:r>
              <a:rPr lang="en-US" sz="5100" b="1" i="1" dirty="0">
                <a:solidFill>
                  <a:schemeClr val="tx1"/>
                </a:solidFill>
              </a:rPr>
              <a:t>postpone</a:t>
            </a:r>
          </a:p>
          <a:p>
            <a:pPr marL="0" indent="0">
              <a:buNone/>
            </a:pPr>
            <a:r>
              <a:rPr lang="en-US" sz="5100" dirty="0">
                <a:solidFill>
                  <a:schemeClr val="tx1"/>
                </a:solidFill>
              </a:rPr>
              <a:t> An agenda item requires a majority vote. Generally, items can only be postponed to the next regular meeting for a period of no more than three months from the initial meeting date.</a:t>
            </a:r>
            <a:endParaRPr lang="en-US" sz="5100" dirty="0">
              <a:solidFill>
                <a:schemeClr val="accent5">
                  <a:lumMod val="50000"/>
                </a:schemeClr>
              </a:solidFill>
            </a:endParaRPr>
          </a:p>
          <a:p>
            <a:pPr marL="0" indent="0">
              <a:buNone/>
            </a:pPr>
            <a:r>
              <a:rPr lang="en-US" sz="5100" dirty="0">
                <a:solidFill>
                  <a:schemeClr val="tx1"/>
                </a:solidFill>
              </a:rPr>
              <a:t>To </a:t>
            </a:r>
            <a:r>
              <a:rPr lang="en-US" sz="5100" b="1" i="1" dirty="0">
                <a:solidFill>
                  <a:schemeClr val="tx1"/>
                </a:solidFill>
              </a:rPr>
              <a:t>commit </a:t>
            </a:r>
            <a:r>
              <a:rPr lang="en-US" sz="5100" dirty="0">
                <a:solidFill>
                  <a:schemeClr val="tx1"/>
                </a:solidFill>
              </a:rPr>
              <a:t>or </a:t>
            </a:r>
            <a:r>
              <a:rPr lang="en-US" sz="5100" b="1" i="1" dirty="0">
                <a:solidFill>
                  <a:schemeClr val="tx1"/>
                </a:solidFill>
              </a:rPr>
              <a:t>refer</a:t>
            </a:r>
          </a:p>
          <a:p>
            <a:pPr marL="0" indent="0">
              <a:buNone/>
            </a:pPr>
            <a:r>
              <a:rPr lang="en-US" sz="5100" dirty="0">
                <a:solidFill>
                  <a:schemeClr val="tx1"/>
                </a:solidFill>
              </a:rPr>
              <a:t> A main motion to a committee to gather additional information or fine-tune an amendment</a:t>
            </a:r>
            <a:r>
              <a:rPr lang="en-US" sz="5100" dirty="0">
                <a:solidFill>
                  <a:schemeClr val="accent5">
                    <a:lumMod val="50000"/>
                  </a:schemeClr>
                </a:solidFill>
              </a:rPr>
              <a:t>.</a:t>
            </a:r>
          </a:p>
          <a:p>
            <a:pPr marL="0" indent="0">
              <a:buNone/>
            </a:pPr>
            <a:r>
              <a:rPr lang="en-US" sz="5100" dirty="0">
                <a:solidFill>
                  <a:schemeClr val="accent5">
                    <a:lumMod val="50000"/>
                  </a:schemeClr>
                </a:solidFill>
              </a:rPr>
              <a:t> </a:t>
            </a:r>
            <a:r>
              <a:rPr lang="en-US" sz="5100" dirty="0">
                <a:solidFill>
                  <a:schemeClr val="tx1"/>
                </a:solidFill>
              </a:rPr>
              <a:t>If approved, an item can be referred with specific instructions to the committee, such as a desired amendment or time frame to complete the work</a:t>
            </a:r>
            <a:r>
              <a:rPr lang="en-US" sz="5100" dirty="0">
                <a:solidFill>
                  <a:schemeClr val="accent5">
                    <a:lumMod val="50000"/>
                  </a:schemeClr>
                </a:solidFill>
              </a:rPr>
              <a:t>.</a:t>
            </a:r>
          </a:p>
          <a:p>
            <a:pPr marL="0" indent="0">
              <a:buNone/>
            </a:pPr>
            <a:endParaRPr lang="en-US" sz="6000" i="1" dirty="0">
              <a:solidFill>
                <a:schemeClr val="tx1"/>
              </a:solidFill>
            </a:endParaRPr>
          </a:p>
        </p:txBody>
      </p:sp>
    </p:spTree>
    <p:extLst>
      <p:ext uri="{BB962C8B-B14F-4D97-AF65-F5344CB8AC3E}">
        <p14:creationId xmlns:p14="http://schemas.microsoft.com/office/powerpoint/2010/main" val="417376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A6AB-61FD-5246-88BD-33AD20C19091}"/>
              </a:ext>
            </a:extLst>
          </p:cNvPr>
          <p:cNvSpPr>
            <a:spLocks noGrp="1"/>
          </p:cNvSpPr>
          <p:nvPr>
            <p:ph type="title"/>
          </p:nvPr>
        </p:nvSpPr>
        <p:spPr/>
        <p:txBody>
          <a:bodyPr/>
          <a:lstStyle/>
          <a:p>
            <a:r>
              <a:rPr lang="en-US" dirty="0">
                <a:solidFill>
                  <a:schemeClr val="tx1"/>
                </a:solidFill>
              </a:rPr>
              <a:t>Postpone, Refer, Reconsider, or Rescind:</a:t>
            </a:r>
          </a:p>
        </p:txBody>
      </p:sp>
      <p:sp>
        <p:nvSpPr>
          <p:cNvPr id="3" name="Content Placeholder 2">
            <a:extLst>
              <a:ext uri="{FF2B5EF4-FFF2-40B4-BE49-F238E27FC236}">
                <a16:creationId xmlns:a16="http://schemas.microsoft.com/office/drawing/2014/main" id="{748FFD95-F6AC-A992-946E-C76AB00D9E89}"/>
              </a:ext>
            </a:extLst>
          </p:cNvPr>
          <p:cNvSpPr>
            <a:spLocks noGrp="1"/>
          </p:cNvSpPr>
          <p:nvPr>
            <p:ph idx="1"/>
          </p:nvPr>
        </p:nvSpPr>
        <p:spPr>
          <a:xfrm>
            <a:off x="677334" y="1280160"/>
            <a:ext cx="8596668" cy="5577839"/>
          </a:xfrm>
        </p:spPr>
        <p:txBody>
          <a:bodyPr>
            <a:normAutofit fontScale="92500" lnSpcReduction="20000"/>
          </a:bodyPr>
          <a:lstStyle/>
          <a:p>
            <a:pPr marL="0" indent="0">
              <a:buNone/>
            </a:pPr>
            <a:r>
              <a:rPr lang="en-US" sz="2400" dirty="0">
                <a:solidFill>
                  <a:schemeClr val="tx1"/>
                </a:solidFill>
              </a:rPr>
              <a:t>To avoid raising, debating, and voting on the same proposals multiple time</a:t>
            </a:r>
          </a:p>
          <a:p>
            <a:pPr marL="0" indent="0">
              <a:buNone/>
            </a:pPr>
            <a:endParaRPr lang="en-US" sz="1600" dirty="0">
              <a:solidFill>
                <a:schemeClr val="tx1"/>
              </a:solidFill>
            </a:endParaRPr>
          </a:p>
          <a:p>
            <a:pPr marL="0" indent="0">
              <a:buNone/>
            </a:pPr>
            <a:r>
              <a:rPr lang="en-US" sz="1600" dirty="0">
                <a:solidFill>
                  <a:schemeClr val="tx1"/>
                </a:solidFill>
              </a:rPr>
              <a:t> </a:t>
            </a:r>
            <a:r>
              <a:rPr lang="en-US" sz="2400" b="1" i="1" dirty="0">
                <a:solidFill>
                  <a:schemeClr val="tx1"/>
                </a:solidFill>
              </a:rPr>
              <a:t>Robert’s Rules stipulates that the same question, once voted on, cannot be brought back for further discussion at the same meeting</a:t>
            </a:r>
            <a:r>
              <a:rPr lang="en-US" sz="1600" i="1" dirty="0">
                <a:solidFill>
                  <a:schemeClr val="tx1"/>
                </a:solidFill>
              </a:rPr>
              <a:t>.</a:t>
            </a:r>
          </a:p>
          <a:p>
            <a:pPr marL="0" indent="0">
              <a:buNone/>
            </a:pPr>
            <a:endParaRPr lang="en-US" sz="1600" i="1" dirty="0">
              <a:solidFill>
                <a:schemeClr val="tx1"/>
              </a:solidFill>
            </a:endParaRPr>
          </a:p>
          <a:p>
            <a:pPr marL="0" indent="0">
              <a:buNone/>
            </a:pPr>
            <a:r>
              <a:rPr lang="en-US" sz="2400" b="1" dirty="0">
                <a:solidFill>
                  <a:schemeClr val="tx1"/>
                </a:solidFill>
              </a:rPr>
              <a:t>The President </a:t>
            </a:r>
            <a:r>
              <a:rPr lang="en-US" sz="2400" dirty="0">
                <a:solidFill>
                  <a:schemeClr val="tx1"/>
                </a:solidFill>
              </a:rPr>
              <a:t>can only make a motion to </a:t>
            </a:r>
            <a:r>
              <a:rPr lang="en-US" sz="2400" b="1" dirty="0">
                <a:solidFill>
                  <a:schemeClr val="tx1"/>
                </a:solidFill>
              </a:rPr>
              <a:t>reconsider</a:t>
            </a:r>
            <a:r>
              <a:rPr lang="en-US" sz="2400" dirty="0">
                <a:solidFill>
                  <a:schemeClr val="tx1"/>
                </a:solidFill>
              </a:rPr>
              <a:t> an item at the same meeting if they were on the winning side of the previous relevant vote. If the motion to reconsider is adopted by a majority vote, the motion is then back up for debate.</a:t>
            </a:r>
          </a:p>
          <a:p>
            <a:pPr marL="0" indent="0">
              <a:buNone/>
            </a:pPr>
            <a:endParaRPr lang="en-US" sz="2400" dirty="0">
              <a:solidFill>
                <a:schemeClr val="tx1"/>
              </a:solidFill>
            </a:endParaRPr>
          </a:p>
          <a:p>
            <a:pPr marL="0" indent="0">
              <a:buNone/>
            </a:pPr>
            <a:r>
              <a:rPr lang="en-US" sz="2400" dirty="0">
                <a:solidFill>
                  <a:schemeClr val="tx1"/>
                </a:solidFill>
              </a:rPr>
              <a:t>If new information raises serious concerns about a specific motion form a past meeting, the members can vote to </a:t>
            </a:r>
            <a:r>
              <a:rPr lang="en-US" sz="2400" b="1" dirty="0">
                <a:solidFill>
                  <a:schemeClr val="tx1"/>
                </a:solidFill>
              </a:rPr>
              <a:t>rescind</a:t>
            </a:r>
            <a:r>
              <a:rPr lang="en-US" sz="2400" dirty="0">
                <a:solidFill>
                  <a:schemeClr val="tx1"/>
                </a:solidFill>
              </a:rPr>
              <a:t> or </a:t>
            </a:r>
            <a:r>
              <a:rPr lang="en-US" sz="2400" b="1" dirty="0">
                <a:solidFill>
                  <a:schemeClr val="tx1"/>
                </a:solidFill>
              </a:rPr>
              <a:t>renew</a:t>
            </a:r>
            <a:r>
              <a:rPr lang="en-US" sz="2400" dirty="0">
                <a:solidFill>
                  <a:schemeClr val="tx1"/>
                </a:solidFill>
              </a:rPr>
              <a:t> the motion at the next meeting</a:t>
            </a:r>
          </a:p>
          <a:p>
            <a:pPr marL="0" indent="0">
              <a:buNone/>
            </a:pPr>
            <a:r>
              <a:rPr lang="en-US" sz="2400" i="1" dirty="0">
                <a:solidFill>
                  <a:schemeClr val="tx1"/>
                </a:solidFill>
              </a:rPr>
              <a:t>.</a:t>
            </a:r>
          </a:p>
          <a:p>
            <a:pPr marL="0" indent="0">
              <a:buNone/>
            </a:pPr>
            <a:endParaRPr lang="en-US" sz="1200" i="1" dirty="0">
              <a:solidFill>
                <a:schemeClr val="tx1"/>
              </a:solidFill>
            </a:endParaRPr>
          </a:p>
        </p:txBody>
      </p:sp>
    </p:spTree>
    <p:extLst>
      <p:ext uri="{BB962C8B-B14F-4D97-AF65-F5344CB8AC3E}">
        <p14:creationId xmlns:p14="http://schemas.microsoft.com/office/powerpoint/2010/main" val="181940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5DFE-EE00-F0E7-4CA2-955C66BE22A6}"/>
              </a:ext>
            </a:extLst>
          </p:cNvPr>
          <p:cNvSpPr>
            <a:spLocks noGrp="1"/>
          </p:cNvSpPr>
          <p:nvPr>
            <p:ph type="title"/>
          </p:nvPr>
        </p:nvSpPr>
        <p:spPr/>
        <p:txBody>
          <a:bodyPr/>
          <a:lstStyle/>
          <a:p>
            <a:r>
              <a:rPr lang="en-US" dirty="0">
                <a:solidFill>
                  <a:schemeClr val="tx1"/>
                </a:solidFill>
              </a:rPr>
              <a:t>Postpone, Refer, Reconsider, or Rescind </a:t>
            </a:r>
          </a:p>
        </p:txBody>
      </p:sp>
      <p:sp>
        <p:nvSpPr>
          <p:cNvPr id="3" name="Content Placeholder 2">
            <a:extLst>
              <a:ext uri="{FF2B5EF4-FFF2-40B4-BE49-F238E27FC236}">
                <a16:creationId xmlns:a16="http://schemas.microsoft.com/office/drawing/2014/main" id="{DDB20692-EBEA-909F-7134-2E9F0DD3DA7C}"/>
              </a:ext>
            </a:extLst>
          </p:cNvPr>
          <p:cNvSpPr>
            <a:spLocks noGrp="1"/>
          </p:cNvSpPr>
          <p:nvPr>
            <p:ph idx="1"/>
          </p:nvPr>
        </p:nvSpPr>
        <p:spPr/>
        <p:txBody>
          <a:bodyPr>
            <a:normAutofit/>
          </a:bodyPr>
          <a:lstStyle/>
          <a:p>
            <a:endParaRPr lang="en-US" dirty="0"/>
          </a:p>
          <a:p>
            <a:pPr marL="0" indent="0">
              <a:buNone/>
            </a:pPr>
            <a:r>
              <a:rPr lang="en-US" sz="2400" b="1" u="sng" dirty="0">
                <a:solidFill>
                  <a:schemeClr val="tx1"/>
                </a:solidFill>
              </a:rPr>
              <a:t>Follow this tip:</a:t>
            </a:r>
          </a:p>
          <a:p>
            <a:pPr marL="0" indent="0">
              <a:buNone/>
            </a:pPr>
            <a:endParaRPr lang="en-US" b="1" u="sng" dirty="0">
              <a:solidFill>
                <a:srgbClr val="92D050"/>
              </a:solidFill>
            </a:endParaRPr>
          </a:p>
          <a:p>
            <a:pPr marL="0" indent="0">
              <a:buNone/>
            </a:pPr>
            <a:r>
              <a:rPr lang="en-US" sz="2800" dirty="0">
                <a:solidFill>
                  <a:schemeClr val="tx1"/>
                </a:solidFill>
                <a:latin typeface="Baskerville" panose="02020502070401020303" pitchFamily="18" charset="0"/>
                <a:ea typeface="Baskerville" panose="02020502070401020303" pitchFamily="18" charset="0"/>
                <a:cs typeface="Apple Chancery" panose="03020702040506060504" pitchFamily="66" charset="-79"/>
              </a:rPr>
              <a:t>Notify in advance of plans to request that a motion is be rescinded. With notification a majority vote is required for it to pass. Without the notification, you need a </a:t>
            </a:r>
            <a:r>
              <a:rPr lang="en-US" sz="2800" b="1" dirty="0">
                <a:solidFill>
                  <a:schemeClr val="tx1"/>
                </a:solidFill>
                <a:latin typeface="Baskerville" panose="02020502070401020303" pitchFamily="18" charset="0"/>
                <a:ea typeface="Baskerville" panose="02020502070401020303" pitchFamily="18" charset="0"/>
                <a:cs typeface="Apple Chancery" panose="03020702040506060504" pitchFamily="66" charset="-79"/>
              </a:rPr>
              <a:t>two-thirds </a:t>
            </a:r>
            <a:r>
              <a:rPr lang="en-US" sz="2800" dirty="0">
                <a:solidFill>
                  <a:schemeClr val="tx1"/>
                </a:solidFill>
                <a:latin typeface="Baskerville" panose="02020502070401020303" pitchFamily="18" charset="0"/>
                <a:ea typeface="Baskerville" panose="02020502070401020303" pitchFamily="18" charset="0"/>
                <a:cs typeface="Apple Chancery" panose="03020702040506060504" pitchFamily="66" charset="-79"/>
              </a:rPr>
              <a:t>vote of the members, or a majority vote of the entire membership of the voting body.</a:t>
            </a:r>
          </a:p>
        </p:txBody>
      </p:sp>
    </p:spTree>
    <p:extLst>
      <p:ext uri="{BB962C8B-B14F-4D97-AF65-F5344CB8AC3E}">
        <p14:creationId xmlns:p14="http://schemas.microsoft.com/office/powerpoint/2010/main" val="53030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16F3-358B-8D5B-5409-49441A4DB4D7}"/>
              </a:ext>
            </a:extLst>
          </p:cNvPr>
          <p:cNvSpPr>
            <a:spLocks noGrp="1"/>
          </p:cNvSpPr>
          <p:nvPr>
            <p:ph type="title"/>
          </p:nvPr>
        </p:nvSpPr>
        <p:spPr/>
        <p:txBody>
          <a:bodyPr/>
          <a:lstStyle/>
          <a:p>
            <a:r>
              <a:rPr lang="en-US" dirty="0">
                <a:solidFill>
                  <a:schemeClr val="tx1"/>
                </a:solidFill>
              </a:rPr>
              <a:t> Unfinished Business</a:t>
            </a:r>
          </a:p>
        </p:txBody>
      </p:sp>
      <p:pic>
        <p:nvPicPr>
          <p:cNvPr id="5" name="Content Placeholder 4" descr="A cartoon elephant holding a sign&#10;&#10;AI-generated content may be incorrect.">
            <a:extLst>
              <a:ext uri="{FF2B5EF4-FFF2-40B4-BE49-F238E27FC236}">
                <a16:creationId xmlns:a16="http://schemas.microsoft.com/office/drawing/2014/main" id="{1F94DFA9-C658-9CDD-1F4E-4ADF2B69142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70078" y="1146549"/>
            <a:ext cx="5495840" cy="4882243"/>
          </a:xfrm>
        </p:spPr>
      </p:pic>
      <p:sp>
        <p:nvSpPr>
          <p:cNvPr id="6" name="TextBox 5">
            <a:extLst>
              <a:ext uri="{FF2B5EF4-FFF2-40B4-BE49-F238E27FC236}">
                <a16:creationId xmlns:a16="http://schemas.microsoft.com/office/drawing/2014/main" id="{DE0787E1-EF46-D695-951E-8EF3EBB789CE}"/>
              </a:ext>
            </a:extLst>
          </p:cNvPr>
          <p:cNvSpPr txBox="1"/>
          <p:nvPr/>
        </p:nvSpPr>
        <p:spPr>
          <a:xfrm>
            <a:off x="5296137" y="3742386"/>
            <a:ext cx="5279098" cy="2246769"/>
          </a:xfrm>
          <a:prstGeom prst="rect">
            <a:avLst/>
          </a:prstGeom>
          <a:noFill/>
        </p:spPr>
        <p:txBody>
          <a:bodyPr wrap="square" rtlCol="0">
            <a:spAutoFit/>
          </a:bodyPr>
          <a:lstStyle/>
          <a:p>
            <a:r>
              <a:rPr lang="en-US" sz="2800" b="1" dirty="0">
                <a:highlight>
                  <a:srgbClr val="FFFF00"/>
                </a:highlight>
                <a:latin typeface="Baskerville" panose="02020502070401020303" pitchFamily="18" charset="0"/>
                <a:ea typeface="Baskerville" panose="02020502070401020303" pitchFamily="18" charset="0"/>
              </a:rPr>
              <a:t>Unfinished business involves any business carried over from the previous meeting due to ongoing debate or lack of time</a:t>
            </a:r>
            <a:r>
              <a:rPr lang="en-US" sz="2800" b="1" dirty="0">
                <a:solidFill>
                  <a:srgbClr val="00B050"/>
                </a:solidFill>
                <a:highlight>
                  <a:srgbClr val="FFFF00"/>
                </a:highlight>
                <a:latin typeface="Baskerville" panose="02020502070401020303" pitchFamily="18" charset="0"/>
                <a:ea typeface="Baskerville" panose="02020502070401020303" pitchFamily="18" charset="0"/>
              </a:rPr>
              <a:t>.</a:t>
            </a:r>
          </a:p>
        </p:txBody>
      </p:sp>
    </p:spTree>
    <p:extLst>
      <p:ext uri="{BB962C8B-B14F-4D97-AF65-F5344CB8AC3E}">
        <p14:creationId xmlns:p14="http://schemas.microsoft.com/office/powerpoint/2010/main" val="285372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1A28-92B8-9646-85A6-A9EDEAED12F3}"/>
              </a:ext>
            </a:extLst>
          </p:cNvPr>
          <p:cNvSpPr>
            <a:spLocks noGrp="1"/>
          </p:cNvSpPr>
          <p:nvPr>
            <p:ph type="title"/>
          </p:nvPr>
        </p:nvSpPr>
        <p:spPr>
          <a:xfrm>
            <a:off x="1797666" y="311224"/>
            <a:ext cx="8596668" cy="742324"/>
          </a:xfrm>
        </p:spPr>
        <p:txBody>
          <a:bodyPr/>
          <a:lstStyle/>
          <a:p>
            <a:r>
              <a:rPr lang="en-US" b="1" dirty="0">
                <a:solidFill>
                  <a:schemeClr val="tx1"/>
                </a:solidFill>
              </a:rPr>
              <a:t>Presentation Objectives </a:t>
            </a:r>
          </a:p>
        </p:txBody>
      </p:sp>
      <p:sp>
        <p:nvSpPr>
          <p:cNvPr id="4" name="Content Placeholder 3">
            <a:extLst>
              <a:ext uri="{FF2B5EF4-FFF2-40B4-BE49-F238E27FC236}">
                <a16:creationId xmlns:a16="http://schemas.microsoft.com/office/drawing/2014/main" id="{6972A2F3-610E-6E7C-F976-062884335646}"/>
              </a:ext>
            </a:extLst>
          </p:cNvPr>
          <p:cNvSpPr>
            <a:spLocks noGrp="1"/>
          </p:cNvSpPr>
          <p:nvPr>
            <p:ph idx="1"/>
          </p:nvPr>
        </p:nvSpPr>
        <p:spPr>
          <a:xfrm>
            <a:off x="997887" y="2650406"/>
            <a:ext cx="8397677" cy="4113349"/>
          </a:xfrm>
        </p:spPr>
        <p:txBody>
          <a:bodyPr>
            <a:normAutofit lnSpcReduction="10000"/>
          </a:bodyPr>
          <a:lstStyle/>
          <a:p>
            <a:r>
              <a:rPr lang="en-US" sz="2800" dirty="0"/>
              <a:t>To identify the purpose of Robert’s Rules of Order</a:t>
            </a:r>
          </a:p>
          <a:p>
            <a:pPr marL="0" indent="0">
              <a:buNone/>
            </a:pPr>
            <a:endParaRPr lang="en-US" sz="3600" dirty="0"/>
          </a:p>
          <a:p>
            <a:r>
              <a:rPr lang="en-US" sz="2800" dirty="0"/>
              <a:t>To review the core principles of Robert’s Rules of Order</a:t>
            </a:r>
          </a:p>
          <a:p>
            <a:endParaRPr lang="en-US" sz="2800" dirty="0"/>
          </a:p>
          <a:p>
            <a:r>
              <a:rPr lang="en-US" sz="2800" dirty="0"/>
              <a:t>To identify the guiding principles of Robert’s Rules of Order</a:t>
            </a:r>
          </a:p>
          <a:p>
            <a:endParaRPr lang="en-US" sz="3600" dirty="0"/>
          </a:p>
          <a:p>
            <a:pPr marL="0" indent="0">
              <a:buNone/>
            </a:pPr>
            <a:endParaRPr lang="en-US" sz="3600" dirty="0"/>
          </a:p>
        </p:txBody>
      </p:sp>
      <p:pic>
        <p:nvPicPr>
          <p:cNvPr id="3" name="Content Placeholder 4" descr="Cartoon person looking at a magnifying glass&#10;&#10;AI-generated content may be incorrect.">
            <a:extLst>
              <a:ext uri="{FF2B5EF4-FFF2-40B4-BE49-F238E27FC236}">
                <a16:creationId xmlns:a16="http://schemas.microsoft.com/office/drawing/2014/main" id="{3DC69B4F-1C2F-4078-7A57-EDE86EDC16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903274"/>
            <a:ext cx="2777271" cy="1124640"/>
          </a:xfrm>
          <a:prstGeom prst="rect">
            <a:avLst/>
          </a:prstGeom>
        </p:spPr>
      </p:pic>
    </p:spTree>
    <p:extLst>
      <p:ext uri="{BB962C8B-B14F-4D97-AF65-F5344CB8AC3E}">
        <p14:creationId xmlns:p14="http://schemas.microsoft.com/office/powerpoint/2010/main" val="404863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3281-5AF0-8601-8CB7-076040F47E31}"/>
              </a:ext>
            </a:extLst>
          </p:cNvPr>
          <p:cNvSpPr>
            <a:spLocks noGrp="1"/>
          </p:cNvSpPr>
          <p:nvPr>
            <p:ph type="title"/>
          </p:nvPr>
        </p:nvSpPr>
        <p:spPr/>
        <p:txBody>
          <a:bodyPr/>
          <a:lstStyle/>
          <a:p>
            <a:endParaRPr lang="en-US" dirty="0">
              <a:solidFill>
                <a:schemeClr val="tx1"/>
              </a:solidFill>
              <a:latin typeface="Baskerville" panose="02020502070401020303" pitchFamily="18" charset="0"/>
              <a:ea typeface="Baskerville" panose="02020502070401020303" pitchFamily="18" charset="0"/>
              <a:cs typeface="Apple Chancery" panose="03020702040506060504" pitchFamily="66" charset="-79"/>
            </a:endParaRPr>
          </a:p>
        </p:txBody>
      </p:sp>
      <p:pic>
        <p:nvPicPr>
          <p:cNvPr id="10" name="Content Placeholder 9" descr="A pile of white and red question marks&#10;&#10;AI-generated content may be incorrect.">
            <a:extLst>
              <a:ext uri="{FF2B5EF4-FFF2-40B4-BE49-F238E27FC236}">
                <a16:creationId xmlns:a16="http://schemas.microsoft.com/office/drawing/2014/main" id="{5033179D-D0E4-893E-A4E9-25C00D6EE01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204369" y="3117056"/>
            <a:ext cx="3543300" cy="1968500"/>
          </a:xfrm>
        </p:spPr>
      </p:pic>
      <p:pic>
        <p:nvPicPr>
          <p:cNvPr id="12" name="Picture 11" descr="A street sign with two signs&#10;&#10;AI-generated content may be incorrect.">
            <a:extLst>
              <a:ext uri="{FF2B5EF4-FFF2-40B4-BE49-F238E27FC236}">
                <a16:creationId xmlns:a16="http://schemas.microsoft.com/office/drawing/2014/main" id="{40AFB4EE-F909-271C-1B65-9E142576A70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0"/>
            <a:ext cx="10933043" cy="6858000"/>
          </a:xfrm>
          <a:prstGeom prst="rect">
            <a:avLst/>
          </a:prstGeom>
        </p:spPr>
      </p:pic>
    </p:spTree>
    <p:extLst>
      <p:ext uri="{BB962C8B-B14F-4D97-AF65-F5344CB8AC3E}">
        <p14:creationId xmlns:p14="http://schemas.microsoft.com/office/powerpoint/2010/main" val="2539767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C91A-65A0-36FB-4C6E-5C27AB7F49D6}"/>
              </a:ext>
            </a:extLst>
          </p:cNvPr>
          <p:cNvSpPr>
            <a:spLocks noGrp="1"/>
          </p:cNvSpPr>
          <p:nvPr>
            <p:ph type="title"/>
          </p:nvPr>
        </p:nvSpPr>
        <p:spPr/>
        <p:txBody>
          <a:bodyPr/>
          <a:lstStyle/>
          <a:p>
            <a:r>
              <a:rPr lang="en-US" b="1" dirty="0">
                <a:solidFill>
                  <a:schemeClr val="tx1"/>
                </a:solidFill>
              </a:rPr>
              <a:t>Life Steps</a:t>
            </a:r>
            <a:r>
              <a:rPr lang="en-US" b="1" dirty="0"/>
              <a:t>:</a:t>
            </a:r>
          </a:p>
        </p:txBody>
      </p:sp>
      <p:sp>
        <p:nvSpPr>
          <p:cNvPr id="3" name="Content Placeholder 2">
            <a:extLst>
              <a:ext uri="{FF2B5EF4-FFF2-40B4-BE49-F238E27FC236}">
                <a16:creationId xmlns:a16="http://schemas.microsoft.com/office/drawing/2014/main" id="{BC2F5AE2-EEAE-3F49-D592-092DDD48BFFC}"/>
              </a:ext>
            </a:extLst>
          </p:cNvPr>
          <p:cNvSpPr>
            <a:spLocks noGrp="1"/>
          </p:cNvSpPr>
          <p:nvPr>
            <p:ph idx="1"/>
          </p:nvPr>
        </p:nvSpPr>
        <p:spPr>
          <a:xfrm>
            <a:off x="677334" y="1296784"/>
            <a:ext cx="8596668" cy="5561215"/>
          </a:xfrm>
        </p:spPr>
        <p:txBody>
          <a:bodyPr>
            <a:normAutofit lnSpcReduction="10000"/>
          </a:bodyPr>
          <a:lstStyle/>
          <a:p>
            <a:r>
              <a:rPr lang="en-US" sz="2400" dirty="0"/>
              <a:t>Our entire life is made up of choices</a:t>
            </a:r>
          </a:p>
          <a:p>
            <a:r>
              <a:rPr lang="en-US" sz="2400" dirty="0"/>
              <a:t>We decide the actions we take, the attitude we display</a:t>
            </a:r>
          </a:p>
          <a:p>
            <a:r>
              <a:rPr lang="en-US" sz="2400" dirty="0"/>
              <a:t>All represent the steps of life</a:t>
            </a:r>
          </a:p>
          <a:p>
            <a:r>
              <a:rPr lang="en-US" sz="2400" dirty="0"/>
              <a:t>Sometimes we take two steps forward</a:t>
            </a:r>
          </a:p>
          <a:p>
            <a:r>
              <a:rPr lang="en-US" sz="2400" dirty="0"/>
              <a:t>And one-step back</a:t>
            </a:r>
          </a:p>
          <a:p>
            <a:r>
              <a:rPr lang="en-US" sz="2400" dirty="0"/>
              <a:t>Some of us take baby steps</a:t>
            </a:r>
          </a:p>
          <a:p>
            <a:r>
              <a:rPr lang="en-US" sz="2400" dirty="0"/>
              <a:t>Some of us take giant steps</a:t>
            </a:r>
          </a:p>
          <a:p>
            <a:r>
              <a:rPr lang="en-US" sz="2400" dirty="0"/>
              <a:t>But the secret is not to let the one step back turn into a failure</a:t>
            </a:r>
          </a:p>
          <a:p>
            <a:r>
              <a:rPr lang="en-US" sz="2400" dirty="0"/>
              <a:t>Learn from backward steps </a:t>
            </a:r>
          </a:p>
          <a:p>
            <a:r>
              <a:rPr lang="en-US" sz="2400" dirty="0"/>
              <a:t>And keep on stepping forward in this dance Called Life</a:t>
            </a:r>
          </a:p>
          <a:p>
            <a:r>
              <a:rPr lang="en-US" sz="2400" dirty="0"/>
              <a:t>Author: Catherine Pulsifer</a:t>
            </a:r>
          </a:p>
          <a:p>
            <a:endParaRPr lang="en-US" dirty="0"/>
          </a:p>
          <a:p>
            <a:endParaRPr lang="en-US" dirty="0"/>
          </a:p>
        </p:txBody>
      </p:sp>
    </p:spTree>
    <p:extLst>
      <p:ext uri="{BB962C8B-B14F-4D97-AF65-F5344CB8AC3E}">
        <p14:creationId xmlns:p14="http://schemas.microsoft.com/office/powerpoint/2010/main" val="373831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D3A7-1FC6-7B8E-9A82-3778D25636A6}"/>
              </a:ext>
            </a:extLst>
          </p:cNvPr>
          <p:cNvSpPr>
            <a:spLocks noGrp="1"/>
          </p:cNvSpPr>
          <p:nvPr>
            <p:ph type="title"/>
          </p:nvPr>
        </p:nvSpPr>
        <p:spPr/>
        <p:txBody>
          <a:bodyPr/>
          <a:lstStyle/>
          <a:p>
            <a:endParaRPr lang="en-US" dirty="0"/>
          </a:p>
        </p:txBody>
      </p:sp>
      <p:pic>
        <p:nvPicPr>
          <p:cNvPr id="21" name="Content Placeholder 20" descr="A close up of a flower&#10;&#10;AI-generated content may be incorrect.">
            <a:extLst>
              <a:ext uri="{FF2B5EF4-FFF2-40B4-BE49-F238E27FC236}">
                <a16:creationId xmlns:a16="http://schemas.microsoft.com/office/drawing/2014/main" id="{95BA751F-77F3-1F09-CA8D-49048E2A9A6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 y="0"/>
            <a:ext cx="10296939" cy="6858000"/>
          </a:xfrm>
        </p:spPr>
      </p:pic>
    </p:spTree>
    <p:extLst>
      <p:ext uri="{BB962C8B-B14F-4D97-AF65-F5344CB8AC3E}">
        <p14:creationId xmlns:p14="http://schemas.microsoft.com/office/powerpoint/2010/main" val="152587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ECA3-B09B-3EBA-8122-546F16F40604}"/>
              </a:ext>
            </a:extLst>
          </p:cNvPr>
          <p:cNvSpPr>
            <a:spLocks noGrp="1"/>
          </p:cNvSpPr>
          <p:nvPr>
            <p:ph type="title"/>
          </p:nvPr>
        </p:nvSpPr>
        <p:spPr/>
        <p:txBody>
          <a:bodyPr/>
          <a:lstStyle/>
          <a:p>
            <a:r>
              <a:rPr lang="en-US" b="1" dirty="0">
                <a:solidFill>
                  <a:schemeClr val="tx1"/>
                </a:solidFill>
              </a:rPr>
              <a:t>Robert’s Rules of Order</a:t>
            </a:r>
          </a:p>
        </p:txBody>
      </p:sp>
      <p:sp>
        <p:nvSpPr>
          <p:cNvPr id="3" name="Content Placeholder 2">
            <a:extLst>
              <a:ext uri="{FF2B5EF4-FFF2-40B4-BE49-F238E27FC236}">
                <a16:creationId xmlns:a16="http://schemas.microsoft.com/office/drawing/2014/main" id="{56F872E0-0723-F1D9-DBB4-05E0C293344C}"/>
              </a:ext>
            </a:extLst>
          </p:cNvPr>
          <p:cNvSpPr>
            <a:spLocks noGrp="1"/>
          </p:cNvSpPr>
          <p:nvPr>
            <p:ph idx="1"/>
          </p:nvPr>
        </p:nvSpPr>
        <p:spPr/>
        <p:txBody>
          <a:bodyPr>
            <a:noAutofit/>
          </a:bodyPr>
          <a:lstStyle/>
          <a:p>
            <a:r>
              <a:rPr lang="en-US" sz="2400" dirty="0">
                <a:solidFill>
                  <a:schemeClr val="tx1"/>
                </a:solidFill>
              </a:rPr>
              <a:t>General Henry Martyn Robert, a United States Army Engineer studied parliamentary procedures practices of the US house of Representatives. </a:t>
            </a:r>
          </a:p>
          <a:p>
            <a:endParaRPr lang="en-US" sz="2400" dirty="0">
              <a:solidFill>
                <a:schemeClr val="tx1"/>
              </a:solidFill>
            </a:endParaRPr>
          </a:p>
          <a:p>
            <a:pPr marL="0" indent="0">
              <a:buNone/>
            </a:pPr>
            <a:r>
              <a:rPr lang="en-US" sz="2400" i="1" dirty="0">
                <a:solidFill>
                  <a:schemeClr val="tx1"/>
                </a:solidFill>
              </a:rPr>
              <a:t>The first edition of his manual and (pocket manual of rules    of order for deliberative assemblies in 1876.) </a:t>
            </a:r>
          </a:p>
          <a:p>
            <a:pPr marL="0" indent="0">
              <a:buNone/>
            </a:pPr>
            <a:endParaRPr lang="en-US" sz="2400" dirty="0">
              <a:solidFill>
                <a:schemeClr val="tx1"/>
              </a:solidFill>
            </a:endParaRPr>
          </a:p>
          <a:p>
            <a:r>
              <a:rPr lang="en-US" sz="2400" dirty="0">
                <a:solidFill>
                  <a:schemeClr val="tx1"/>
                </a:solidFill>
              </a:rPr>
              <a:t>Robert’s Rules of Order, is considered America’s guide to parliamentary procedures</a:t>
            </a:r>
            <a:br>
              <a:rPr lang="en-US" sz="2400" dirty="0">
                <a:solidFill>
                  <a:schemeClr val="tx1"/>
                </a:solidFill>
              </a:rPr>
            </a:br>
            <a:endParaRPr lang="en-US" sz="2400" dirty="0"/>
          </a:p>
        </p:txBody>
      </p:sp>
    </p:spTree>
    <p:extLst>
      <p:ext uri="{BB962C8B-B14F-4D97-AF65-F5344CB8AC3E}">
        <p14:creationId xmlns:p14="http://schemas.microsoft.com/office/powerpoint/2010/main" val="423351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924A-2BF2-75BE-17A7-1F76D0EBCF3E}"/>
              </a:ext>
            </a:extLst>
          </p:cNvPr>
          <p:cNvSpPr>
            <a:spLocks noGrp="1"/>
          </p:cNvSpPr>
          <p:nvPr>
            <p:ph type="title"/>
          </p:nvPr>
        </p:nvSpPr>
        <p:spPr/>
        <p:txBody>
          <a:bodyPr>
            <a:normAutofit/>
          </a:bodyPr>
          <a:lstStyle/>
          <a:p>
            <a:r>
              <a:rPr lang="en-US" dirty="0">
                <a:solidFill>
                  <a:schemeClr val="tx1"/>
                </a:solidFill>
              </a:rPr>
              <a:t>   </a:t>
            </a:r>
            <a:br>
              <a:rPr lang="en-US" dirty="0">
                <a:solidFill>
                  <a:schemeClr val="tx1"/>
                </a:solidFill>
              </a:rPr>
            </a:br>
            <a:r>
              <a:rPr lang="en-US" dirty="0">
                <a:solidFill>
                  <a:schemeClr val="tx1"/>
                </a:solidFill>
              </a:rPr>
              <a:t>            </a:t>
            </a:r>
            <a:r>
              <a:rPr lang="en-US" b="1" dirty="0">
                <a:solidFill>
                  <a:schemeClr val="tx1"/>
                </a:solidFill>
              </a:rPr>
              <a:t>National Perspective</a:t>
            </a:r>
            <a:r>
              <a:rPr lang="en-US" dirty="0">
                <a:solidFill>
                  <a:schemeClr val="tx1"/>
                </a:solidFill>
              </a:rPr>
              <a:t>:</a:t>
            </a:r>
          </a:p>
        </p:txBody>
      </p:sp>
      <p:sp>
        <p:nvSpPr>
          <p:cNvPr id="3" name="Content Placeholder 2">
            <a:extLst>
              <a:ext uri="{FF2B5EF4-FFF2-40B4-BE49-F238E27FC236}">
                <a16:creationId xmlns:a16="http://schemas.microsoft.com/office/drawing/2014/main" id="{182B98C1-10C4-2ABD-34CB-79DB3D866DF9}"/>
              </a:ext>
            </a:extLst>
          </p:cNvPr>
          <p:cNvSpPr>
            <a:spLocks noGrp="1"/>
          </p:cNvSpPr>
          <p:nvPr>
            <p:ph idx="1"/>
          </p:nvPr>
        </p:nvSpPr>
        <p:spPr/>
        <p:txBody>
          <a:bodyPr>
            <a:normAutofit/>
          </a:bodyPr>
          <a:lstStyle/>
          <a:p>
            <a:r>
              <a:rPr lang="en-US" sz="2400" b="1" dirty="0"/>
              <a:t>PARLIAMENTARY AUTHORITY :</a:t>
            </a:r>
          </a:p>
          <a:p>
            <a:r>
              <a:rPr lang="en-US" sz="2400" dirty="0"/>
              <a:t>In all matters not provided for in the Standard Operating Procedures, the Continental Societies shall be governed by the National Constitution and Bylaws and the current edition of Robert’s Rules of Order Newly revised. Chapter Policies and Procedures shall not conflict in any manner with the Continental Societies, Inc.(R) Constitution and Bylaws.</a:t>
            </a:r>
          </a:p>
        </p:txBody>
      </p:sp>
      <p:pic>
        <p:nvPicPr>
          <p:cNvPr id="4" name="Picture 3" descr="A logo of continental societies&#10;&#10;AI-generated content may be incorrect.">
            <a:extLst>
              <a:ext uri="{FF2B5EF4-FFF2-40B4-BE49-F238E27FC236}">
                <a16:creationId xmlns:a16="http://schemas.microsoft.com/office/drawing/2014/main" id="{9C85CC5F-142E-67BA-7519-DB7664BD2DC9}"/>
              </a:ext>
            </a:extLst>
          </p:cNvPr>
          <p:cNvPicPr>
            <a:picLocks noChangeAspect="1"/>
          </p:cNvPicPr>
          <p:nvPr/>
        </p:nvPicPr>
        <p:blipFill>
          <a:blip r:embed="rId2"/>
          <a:stretch>
            <a:fillRect/>
          </a:stretch>
        </p:blipFill>
        <p:spPr>
          <a:xfrm>
            <a:off x="0" y="379411"/>
            <a:ext cx="2253768" cy="1320801"/>
          </a:xfrm>
          <a:prstGeom prst="rect">
            <a:avLst/>
          </a:prstGeom>
        </p:spPr>
      </p:pic>
    </p:spTree>
    <p:extLst>
      <p:ext uri="{BB962C8B-B14F-4D97-AF65-F5344CB8AC3E}">
        <p14:creationId xmlns:p14="http://schemas.microsoft.com/office/powerpoint/2010/main" val="388166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4CCE-9D07-77EC-E5DB-23F151FB0B83}"/>
              </a:ext>
            </a:extLst>
          </p:cNvPr>
          <p:cNvSpPr>
            <a:spLocks noGrp="1"/>
          </p:cNvSpPr>
          <p:nvPr>
            <p:ph type="title"/>
          </p:nvPr>
        </p:nvSpPr>
        <p:spPr>
          <a:xfrm>
            <a:off x="357294" y="0"/>
            <a:ext cx="8596668" cy="1320800"/>
          </a:xfrm>
        </p:spPr>
        <p:txBody>
          <a:bodyPr>
            <a:normAutofit/>
          </a:bodyPr>
          <a:lstStyle/>
          <a:p>
            <a:r>
              <a:rPr lang="en-US" sz="3200" b="1" dirty="0">
                <a:solidFill>
                  <a:schemeClr val="tx1"/>
                </a:solidFill>
              </a:rPr>
              <a:t>Robert’s Rules of Order: Core Principles</a:t>
            </a:r>
          </a:p>
        </p:txBody>
      </p:sp>
      <p:sp>
        <p:nvSpPr>
          <p:cNvPr id="3" name="Content Placeholder 2">
            <a:extLst>
              <a:ext uri="{FF2B5EF4-FFF2-40B4-BE49-F238E27FC236}">
                <a16:creationId xmlns:a16="http://schemas.microsoft.com/office/drawing/2014/main" id="{BE60DC99-7A04-438D-B898-34B2724A55C0}"/>
              </a:ext>
            </a:extLst>
          </p:cNvPr>
          <p:cNvSpPr>
            <a:spLocks noGrp="1"/>
          </p:cNvSpPr>
          <p:nvPr>
            <p:ph idx="1"/>
          </p:nvPr>
        </p:nvSpPr>
        <p:spPr>
          <a:xfrm>
            <a:off x="677334" y="731520"/>
            <a:ext cx="8596668" cy="5943599"/>
          </a:xfrm>
        </p:spPr>
        <p:txBody>
          <a:bodyPr>
            <a:normAutofit fontScale="85000" lnSpcReduction="20000"/>
          </a:bodyPr>
          <a:lstStyle/>
          <a:p>
            <a:pPr marL="0" indent="0">
              <a:buNone/>
            </a:pPr>
            <a:endParaRPr lang="en-US" sz="3100" b="1" dirty="0"/>
          </a:p>
          <a:p>
            <a:pPr marL="0" indent="0">
              <a:buNone/>
            </a:pPr>
            <a:r>
              <a:rPr lang="en-US" sz="3100" dirty="0"/>
              <a:t>1</a:t>
            </a:r>
            <a:r>
              <a:rPr lang="en-US" sz="3100" b="1" dirty="0"/>
              <a:t>.Order</a:t>
            </a:r>
            <a:r>
              <a:rPr lang="en-US" sz="3100" dirty="0"/>
              <a:t>:</a:t>
            </a:r>
          </a:p>
          <a:p>
            <a:pPr marL="0" indent="0">
              <a:buNone/>
            </a:pPr>
            <a:r>
              <a:rPr lang="en-US" sz="3100" dirty="0"/>
              <a:t>One item of business should be discussed at a time</a:t>
            </a:r>
          </a:p>
          <a:p>
            <a:pPr marL="0" indent="0">
              <a:buNone/>
            </a:pPr>
            <a:r>
              <a:rPr lang="en-US" sz="3100" dirty="0"/>
              <a:t>2</a:t>
            </a:r>
            <a:r>
              <a:rPr lang="en-US" sz="3100" b="1" dirty="0"/>
              <a:t>. Decorum</a:t>
            </a:r>
            <a:r>
              <a:rPr lang="en-US" sz="3100" dirty="0"/>
              <a:t>:</a:t>
            </a:r>
          </a:p>
          <a:p>
            <a:pPr marL="0" indent="0">
              <a:buNone/>
            </a:pPr>
            <a:r>
              <a:rPr lang="en-US" sz="3100" dirty="0"/>
              <a:t> Maintain respectful and appropriate behavior during discussions and debates</a:t>
            </a:r>
          </a:p>
          <a:p>
            <a:pPr marL="0" indent="0">
              <a:buNone/>
            </a:pPr>
            <a:r>
              <a:rPr lang="en-US" sz="3100" dirty="0"/>
              <a:t>3.</a:t>
            </a:r>
            <a:r>
              <a:rPr lang="en-US" sz="3100" b="1" dirty="0"/>
              <a:t>Debate</a:t>
            </a:r>
            <a:r>
              <a:rPr lang="en-US" sz="3100" dirty="0"/>
              <a:t>:</a:t>
            </a:r>
          </a:p>
          <a:p>
            <a:pPr marL="0" indent="0">
              <a:buNone/>
            </a:pPr>
            <a:r>
              <a:rPr lang="en-US" sz="3100" dirty="0"/>
              <a:t>All members will be given the opportunity to express their views and opinions </a:t>
            </a:r>
          </a:p>
          <a:p>
            <a:pPr marL="0" indent="0">
              <a:buNone/>
            </a:pPr>
            <a:r>
              <a:rPr lang="en-US" sz="3100" dirty="0"/>
              <a:t>4</a:t>
            </a:r>
            <a:r>
              <a:rPr lang="en-US" sz="3100" b="1" dirty="0"/>
              <a:t>.Majority Rule:</a:t>
            </a:r>
          </a:p>
          <a:p>
            <a:pPr marL="0" indent="0">
              <a:buNone/>
            </a:pPr>
            <a:r>
              <a:rPr lang="en-US" sz="3100" dirty="0"/>
              <a:t> Decisions are made based on the will of the majority</a:t>
            </a:r>
          </a:p>
          <a:p>
            <a:pPr marL="0" indent="0">
              <a:buNone/>
            </a:pPr>
            <a:r>
              <a:rPr lang="en-US" sz="3100" dirty="0"/>
              <a:t>5</a:t>
            </a:r>
            <a:r>
              <a:rPr lang="en-US" sz="3100" b="1" dirty="0"/>
              <a:t>. Minority Rights</a:t>
            </a:r>
            <a:r>
              <a:rPr lang="en-US" sz="3100" dirty="0"/>
              <a:t>:</a:t>
            </a:r>
          </a:p>
          <a:p>
            <a:pPr marL="0" indent="0">
              <a:buNone/>
            </a:pPr>
            <a:r>
              <a:rPr lang="en-US" sz="3100" dirty="0"/>
              <a:t> The rights of the minority are protected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8680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F92D-E23B-00BE-B7DD-98F6CE6A9CD6}"/>
              </a:ext>
            </a:extLst>
          </p:cNvPr>
          <p:cNvSpPr>
            <a:spLocks noGrp="1"/>
          </p:cNvSpPr>
          <p:nvPr>
            <p:ph type="title"/>
          </p:nvPr>
        </p:nvSpPr>
        <p:spPr>
          <a:xfrm>
            <a:off x="1" y="0"/>
            <a:ext cx="9859616" cy="1930400"/>
          </a:xfrm>
        </p:spPr>
        <p:txBody>
          <a:bodyPr/>
          <a:lstStyle/>
          <a:p>
            <a:r>
              <a:rPr lang="en-US" b="1" dirty="0">
                <a:solidFill>
                  <a:schemeClr val="tx1"/>
                </a:solidFill>
              </a:rPr>
              <a:t>Robert’s Rules of Order: Guiding Principles</a:t>
            </a:r>
          </a:p>
        </p:txBody>
      </p:sp>
      <p:sp>
        <p:nvSpPr>
          <p:cNvPr id="3" name="Content Placeholder 2">
            <a:extLst>
              <a:ext uri="{FF2B5EF4-FFF2-40B4-BE49-F238E27FC236}">
                <a16:creationId xmlns:a16="http://schemas.microsoft.com/office/drawing/2014/main" id="{50B06F67-C242-771F-EAD6-C5CB077DF1B6}"/>
              </a:ext>
            </a:extLst>
          </p:cNvPr>
          <p:cNvSpPr>
            <a:spLocks noGrp="1"/>
          </p:cNvSpPr>
          <p:nvPr>
            <p:ph idx="1"/>
          </p:nvPr>
        </p:nvSpPr>
        <p:spPr>
          <a:xfrm>
            <a:off x="677334" y="1203960"/>
            <a:ext cx="8596668" cy="4837402"/>
          </a:xfrm>
        </p:spPr>
        <p:txBody>
          <a:bodyPr>
            <a:normAutofit/>
          </a:bodyPr>
          <a:lstStyle/>
          <a:p>
            <a:r>
              <a:rPr lang="en-US" sz="2800" dirty="0"/>
              <a:t>All members have the right to participate in discussion </a:t>
            </a:r>
          </a:p>
          <a:p>
            <a:pPr marL="0" indent="0">
              <a:buNone/>
            </a:pPr>
            <a:endParaRPr lang="en-US" sz="2800" dirty="0"/>
          </a:p>
          <a:p>
            <a:r>
              <a:rPr lang="en-US" sz="2800" dirty="0"/>
              <a:t>All members have the right to know what is going on all times</a:t>
            </a:r>
          </a:p>
          <a:p>
            <a:pPr marL="0" indent="0">
              <a:buNone/>
            </a:pPr>
            <a:endParaRPr lang="en-US" sz="2800" dirty="0"/>
          </a:p>
          <a:p>
            <a:r>
              <a:rPr lang="en-US" sz="2800" dirty="0"/>
              <a:t>Only one motion can be discussed at a time</a:t>
            </a:r>
          </a:p>
        </p:txBody>
      </p:sp>
    </p:spTree>
    <p:extLst>
      <p:ext uri="{BB962C8B-B14F-4D97-AF65-F5344CB8AC3E}">
        <p14:creationId xmlns:p14="http://schemas.microsoft.com/office/powerpoint/2010/main" val="391742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9AA5-5731-5464-CE15-A5B2703E4D5F}"/>
              </a:ext>
            </a:extLst>
          </p:cNvPr>
          <p:cNvSpPr>
            <a:spLocks noGrp="1"/>
          </p:cNvSpPr>
          <p:nvPr>
            <p:ph type="title"/>
          </p:nvPr>
        </p:nvSpPr>
        <p:spPr/>
        <p:txBody>
          <a:bodyPr/>
          <a:lstStyle/>
          <a:p>
            <a:r>
              <a:rPr lang="en-US" b="1" dirty="0">
                <a:solidFill>
                  <a:schemeClr val="tx1"/>
                </a:solidFill>
              </a:rPr>
              <a:t>New Business </a:t>
            </a:r>
          </a:p>
        </p:txBody>
      </p:sp>
      <p:sp>
        <p:nvSpPr>
          <p:cNvPr id="3" name="Content Placeholder 2">
            <a:extLst>
              <a:ext uri="{FF2B5EF4-FFF2-40B4-BE49-F238E27FC236}">
                <a16:creationId xmlns:a16="http://schemas.microsoft.com/office/drawing/2014/main" id="{A982627B-FF45-B5D2-F27E-8B282DB6C760}"/>
              </a:ext>
            </a:extLst>
          </p:cNvPr>
          <p:cNvSpPr>
            <a:spLocks noGrp="1"/>
          </p:cNvSpPr>
          <p:nvPr>
            <p:ph idx="1"/>
          </p:nvPr>
        </p:nvSpPr>
        <p:spPr/>
        <p:txBody>
          <a:bodyPr>
            <a:normAutofit/>
          </a:bodyPr>
          <a:lstStyle/>
          <a:p>
            <a:r>
              <a:rPr lang="en-US" sz="2400" dirty="0"/>
              <a:t>New Business can be brought up by any member for debate and action.</a:t>
            </a:r>
          </a:p>
          <a:p>
            <a:r>
              <a:rPr lang="en-US" sz="2400" dirty="0"/>
              <a:t>Members bring up topics that have not been previously discussed</a:t>
            </a:r>
          </a:p>
          <a:p>
            <a:r>
              <a:rPr lang="en-US" sz="2400" dirty="0"/>
              <a:t>To bring up New Business a member must make a motion, which requires a second</a:t>
            </a:r>
          </a:p>
          <a:p>
            <a:r>
              <a:rPr lang="en-US" sz="2400" dirty="0"/>
              <a:t>The chapter members can discuss and vote on the motion</a:t>
            </a:r>
          </a:p>
        </p:txBody>
      </p:sp>
      <p:pic>
        <p:nvPicPr>
          <p:cNvPr id="4" name="Content Placeholder 4" descr="A white square with black text&#10;&#10;AI-generated content may be incorrect.">
            <a:extLst>
              <a:ext uri="{FF2B5EF4-FFF2-40B4-BE49-F238E27FC236}">
                <a16:creationId xmlns:a16="http://schemas.microsoft.com/office/drawing/2014/main" id="{F26CDAAC-DCA5-28C5-D9D4-DBDCFFD868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55029" y="409891"/>
            <a:ext cx="4681941" cy="1320800"/>
          </a:xfrm>
          <a:prstGeom prst="rect">
            <a:avLst/>
          </a:prstGeom>
        </p:spPr>
      </p:pic>
    </p:spTree>
    <p:extLst>
      <p:ext uri="{BB962C8B-B14F-4D97-AF65-F5344CB8AC3E}">
        <p14:creationId xmlns:p14="http://schemas.microsoft.com/office/powerpoint/2010/main" val="344945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28B3-4D30-010A-F566-002222A4980E}"/>
              </a:ext>
            </a:extLst>
          </p:cNvPr>
          <p:cNvSpPr>
            <a:spLocks noGrp="1"/>
          </p:cNvSpPr>
          <p:nvPr>
            <p:ph type="title"/>
          </p:nvPr>
        </p:nvSpPr>
        <p:spPr>
          <a:xfrm>
            <a:off x="319526" y="0"/>
            <a:ext cx="8596668" cy="1320800"/>
          </a:xfrm>
        </p:spPr>
        <p:txBody>
          <a:bodyPr>
            <a:normAutofit/>
          </a:bodyPr>
          <a:lstStyle/>
          <a:p>
            <a:r>
              <a:rPr lang="en-US" dirty="0">
                <a:solidFill>
                  <a:schemeClr val="tx1"/>
                </a:solidFill>
              </a:rPr>
              <a:t>The 4  Types of Motions:</a:t>
            </a:r>
          </a:p>
        </p:txBody>
      </p:sp>
      <p:sp>
        <p:nvSpPr>
          <p:cNvPr id="3" name="Content Placeholder 2">
            <a:extLst>
              <a:ext uri="{FF2B5EF4-FFF2-40B4-BE49-F238E27FC236}">
                <a16:creationId xmlns:a16="http://schemas.microsoft.com/office/drawing/2014/main" id="{5AC5D1A7-BC10-0B39-5ACD-A3FAECDF9DD5}"/>
              </a:ext>
            </a:extLst>
          </p:cNvPr>
          <p:cNvSpPr>
            <a:spLocks noGrp="1"/>
          </p:cNvSpPr>
          <p:nvPr>
            <p:ph idx="1"/>
          </p:nvPr>
        </p:nvSpPr>
        <p:spPr>
          <a:xfrm>
            <a:off x="319526" y="1100172"/>
            <a:ext cx="10076804" cy="5777706"/>
          </a:xfrm>
        </p:spPr>
        <p:txBody>
          <a:bodyPr>
            <a:normAutofit/>
          </a:bodyPr>
          <a:lstStyle/>
          <a:p>
            <a:r>
              <a:rPr lang="en-US" sz="2800" b="1" dirty="0">
                <a:solidFill>
                  <a:schemeClr val="tx1"/>
                </a:solidFill>
              </a:rPr>
              <a:t>Main motion </a:t>
            </a:r>
            <a:r>
              <a:rPr lang="en-US" sz="2800" dirty="0">
                <a:solidFill>
                  <a:schemeClr val="tx1"/>
                </a:solidFill>
              </a:rPr>
              <a:t>brings new business before the chapter.</a:t>
            </a:r>
          </a:p>
          <a:p>
            <a:r>
              <a:rPr lang="en-US" sz="2800" dirty="0">
                <a:solidFill>
                  <a:schemeClr val="tx1"/>
                </a:solidFill>
              </a:rPr>
              <a:t>“ I move that”….</a:t>
            </a:r>
          </a:p>
          <a:p>
            <a:r>
              <a:rPr lang="en-US" sz="2800" b="1" dirty="0">
                <a:solidFill>
                  <a:schemeClr val="tx1"/>
                </a:solidFill>
              </a:rPr>
              <a:t>Secondary/Subsidiary motion </a:t>
            </a:r>
            <a:r>
              <a:rPr lang="en-US" sz="2800" dirty="0">
                <a:solidFill>
                  <a:schemeClr val="tx1"/>
                </a:solidFill>
              </a:rPr>
              <a:t>allow the chapter to change or eliminate a main motion. Some examples include postponing or amending a main motion.</a:t>
            </a:r>
          </a:p>
          <a:p>
            <a:endParaRPr lang="en-US" sz="2800" dirty="0">
              <a:solidFill>
                <a:schemeClr val="tx1"/>
              </a:solidFill>
            </a:endParaRPr>
          </a:p>
          <a:p>
            <a:r>
              <a:rPr lang="en-US" sz="2800" b="1" dirty="0">
                <a:solidFill>
                  <a:schemeClr val="tx1"/>
                </a:solidFill>
              </a:rPr>
              <a:t>Privileged motion </a:t>
            </a:r>
            <a:r>
              <a:rPr lang="en-US" sz="2800" dirty="0">
                <a:solidFill>
                  <a:schemeClr val="tx1"/>
                </a:solidFill>
              </a:rPr>
              <a:t>involve an urgent matter unrelated to pending business. Someone can “raise a question of privilege,” for example, to stop pending business and address an immediate need such as excessive background noise.</a:t>
            </a:r>
          </a:p>
          <a:p>
            <a:endParaRPr lang="en-US" sz="3100" dirty="0">
              <a:solidFill>
                <a:schemeClr val="tx1"/>
              </a:solidFill>
            </a:endParaRPr>
          </a:p>
          <a:p>
            <a:endParaRPr lang="en-US" b="1" dirty="0">
              <a:solidFill>
                <a:srgbClr val="7030A0"/>
              </a:solidFill>
              <a:latin typeface="ACADEMY ENGRAVED LET PLAIN:1.0" panose="02000000000000000000" pitchFamily="2" charset="0"/>
            </a:endParaRPr>
          </a:p>
        </p:txBody>
      </p:sp>
    </p:spTree>
    <p:extLst>
      <p:ext uri="{BB962C8B-B14F-4D97-AF65-F5344CB8AC3E}">
        <p14:creationId xmlns:p14="http://schemas.microsoft.com/office/powerpoint/2010/main" val="401563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A7E7-D381-0973-B0FE-0E72E8E363F0}"/>
              </a:ext>
            </a:extLst>
          </p:cNvPr>
          <p:cNvSpPr>
            <a:spLocks noGrp="1"/>
          </p:cNvSpPr>
          <p:nvPr>
            <p:ph type="title"/>
          </p:nvPr>
        </p:nvSpPr>
        <p:spPr>
          <a:xfrm>
            <a:off x="160499" y="167813"/>
            <a:ext cx="8596668" cy="1320800"/>
          </a:xfrm>
        </p:spPr>
        <p:txBody>
          <a:bodyPr/>
          <a:lstStyle/>
          <a:p>
            <a:r>
              <a:rPr lang="en-US" dirty="0">
                <a:solidFill>
                  <a:schemeClr val="tx1"/>
                </a:solidFill>
              </a:rPr>
              <a:t>Types of Motions</a:t>
            </a:r>
            <a:r>
              <a:rPr lang="en-US" dirty="0">
                <a:solidFill>
                  <a:schemeClr val="tx1"/>
                </a:solidFill>
                <a:sym typeface="Wingdings" pitchFamily="2" charset="2"/>
              </a:rPr>
              <a:t>(Continued)</a:t>
            </a:r>
            <a:endParaRPr lang="en-US" dirty="0">
              <a:solidFill>
                <a:schemeClr val="tx1"/>
              </a:solidFill>
            </a:endParaRPr>
          </a:p>
        </p:txBody>
      </p:sp>
      <p:sp>
        <p:nvSpPr>
          <p:cNvPr id="3" name="Content Placeholder 2">
            <a:extLst>
              <a:ext uri="{FF2B5EF4-FFF2-40B4-BE49-F238E27FC236}">
                <a16:creationId xmlns:a16="http://schemas.microsoft.com/office/drawing/2014/main" id="{9AC74973-D666-17E8-3D3A-5DE4F3935187}"/>
              </a:ext>
            </a:extLst>
          </p:cNvPr>
          <p:cNvSpPr>
            <a:spLocks noGrp="1"/>
          </p:cNvSpPr>
          <p:nvPr>
            <p:ph idx="1"/>
          </p:nvPr>
        </p:nvSpPr>
        <p:spPr>
          <a:xfrm>
            <a:off x="816482" y="1051291"/>
            <a:ext cx="8596668" cy="5638896"/>
          </a:xfrm>
        </p:spPr>
        <p:txBody>
          <a:bodyPr>
            <a:noAutofit/>
          </a:bodyPr>
          <a:lstStyle/>
          <a:p>
            <a:r>
              <a:rPr lang="en-US" sz="2800" b="1" dirty="0">
                <a:solidFill>
                  <a:schemeClr val="tx1"/>
                </a:solidFill>
              </a:rPr>
              <a:t>Incidental motion </a:t>
            </a:r>
            <a:r>
              <a:rPr lang="en-US" sz="2800" dirty="0">
                <a:solidFill>
                  <a:schemeClr val="tx1"/>
                </a:solidFill>
              </a:rPr>
              <a:t>relate to current business or procedures, Examples include ”point of order” to alert the board to a perceived failure of the chair to maintain appropriate order for a meeting, and “suspension of the rules” to provide leniency from specific rules. </a:t>
            </a:r>
          </a:p>
          <a:p>
            <a:pPr marL="0" indent="0">
              <a:buNone/>
            </a:pPr>
            <a:r>
              <a:rPr lang="en-US" sz="2800" dirty="0">
                <a:solidFill>
                  <a:schemeClr val="tx1"/>
                </a:solidFill>
                <a:latin typeface="ACADEMY ENGRAVED LET PLAIN:1.0" panose="02000000000000000000" pitchFamily="2" charset="0"/>
              </a:rPr>
              <a:t>       </a:t>
            </a:r>
            <a:r>
              <a:rPr lang="en-US" sz="2800" u="sng" dirty="0">
                <a:solidFill>
                  <a:schemeClr val="tx1"/>
                </a:solidFill>
              </a:rPr>
              <a:t>Follow this tip:</a:t>
            </a:r>
            <a:endParaRPr lang="en-US" sz="2800" dirty="0">
              <a:solidFill>
                <a:schemeClr val="tx1"/>
              </a:solidFill>
            </a:endParaRPr>
          </a:p>
          <a:p>
            <a:pPr marL="0" indent="0">
              <a:buNone/>
            </a:pPr>
            <a:r>
              <a:rPr lang="en-US" sz="2800" dirty="0">
                <a:solidFill>
                  <a:schemeClr val="tx1"/>
                </a:solidFill>
              </a:rPr>
              <a:t>Be precise with your language when stating the words.</a:t>
            </a:r>
          </a:p>
          <a:p>
            <a:pPr marL="0" indent="0">
              <a:buNone/>
            </a:pPr>
            <a:endParaRPr lang="en-US" sz="2800" dirty="0">
              <a:solidFill>
                <a:srgbClr val="7030A0"/>
              </a:solidFill>
              <a:latin typeface="ACADEMY ENGRAVED LET PLAIN:1.0" panose="02000000000000000000" pitchFamily="2" charset="0"/>
            </a:endParaRPr>
          </a:p>
          <a:p>
            <a:endParaRPr lang="en-US" sz="2800" dirty="0"/>
          </a:p>
        </p:txBody>
      </p:sp>
    </p:spTree>
    <p:extLst>
      <p:ext uri="{BB962C8B-B14F-4D97-AF65-F5344CB8AC3E}">
        <p14:creationId xmlns:p14="http://schemas.microsoft.com/office/powerpoint/2010/main" val="8550774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2671</TotalTime>
  <Words>1378</Words>
  <Application>Microsoft Office PowerPoint</Application>
  <PresentationFormat>Widescreen</PresentationFormat>
  <Paragraphs>132</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ACADEMY ENGRAVED LET PLAIN:1.0</vt:lpstr>
      <vt:lpstr>Aptos</vt:lpstr>
      <vt:lpstr>Arial</vt:lpstr>
      <vt:lpstr>Baskerville</vt:lpstr>
      <vt:lpstr>Trebuchet MS</vt:lpstr>
      <vt:lpstr>Wingdings</vt:lpstr>
      <vt:lpstr>Wingdings 3</vt:lpstr>
      <vt:lpstr>Facet</vt:lpstr>
      <vt:lpstr>Robert’s Rules of Order:   Presenter: Continental Dr. Kathleen White, Parliamentarian Baltimore Chapter Continental Societies, INC. Chapter Retreat August 23, 2025          “Our Children, Our Commitment, Our Concern” </vt:lpstr>
      <vt:lpstr>Presentation Objectives </vt:lpstr>
      <vt:lpstr>Robert’s Rules of Order</vt:lpstr>
      <vt:lpstr>                National Perspective:</vt:lpstr>
      <vt:lpstr>Robert’s Rules of Order: Core Principles</vt:lpstr>
      <vt:lpstr>Robert’s Rules of Order: Guiding Principles</vt:lpstr>
      <vt:lpstr>New Business </vt:lpstr>
      <vt:lpstr>The 4  Types of Motions:</vt:lpstr>
      <vt:lpstr>Types of Motions(Continued)</vt:lpstr>
      <vt:lpstr>Call for the Question</vt:lpstr>
      <vt:lpstr>Rules of Debate:       </vt:lpstr>
      <vt:lpstr>Rules of Debate (Continued): </vt:lpstr>
      <vt:lpstr> Amendments</vt:lpstr>
      <vt:lpstr>Quorum</vt:lpstr>
      <vt:lpstr>Voting</vt:lpstr>
      <vt:lpstr>Postpone, Refer, Reconsider, or Rescind:</vt:lpstr>
      <vt:lpstr>Postpone, Refer, Reconsider, or Rescind:</vt:lpstr>
      <vt:lpstr>Postpone, Refer, Reconsider, or Rescind </vt:lpstr>
      <vt:lpstr> Unfinished Business</vt:lpstr>
      <vt:lpstr>PowerPoint Presentation</vt:lpstr>
      <vt:lpstr>Life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Leo W. Weems Jr. Weems</dc:creator>
  <cp:lastModifiedBy>Jeanette James</cp:lastModifiedBy>
  <cp:revision>6</cp:revision>
  <dcterms:created xsi:type="dcterms:W3CDTF">2025-08-19T21:00:19Z</dcterms:created>
  <dcterms:modified xsi:type="dcterms:W3CDTF">2025-08-23T15:51:29Z</dcterms:modified>
</cp:coreProperties>
</file>